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2" r:id="rId3"/>
  </p:sldMasterIdLst>
  <p:notesMasterIdLst>
    <p:notesMasterId r:id="rId49"/>
  </p:notesMasterIdLst>
  <p:sldIdLst>
    <p:sldId id="256" r:id="rId4"/>
    <p:sldId id="259" r:id="rId5"/>
    <p:sldId id="260" r:id="rId6"/>
    <p:sldId id="261" r:id="rId7"/>
    <p:sldId id="258" r:id="rId8"/>
    <p:sldId id="262" r:id="rId9"/>
    <p:sldId id="281" r:id="rId10"/>
    <p:sldId id="282" r:id="rId11"/>
    <p:sldId id="283" r:id="rId12"/>
    <p:sldId id="284" r:id="rId13"/>
    <p:sldId id="307" r:id="rId14"/>
    <p:sldId id="308" r:id="rId15"/>
    <p:sldId id="263" r:id="rId16"/>
    <p:sldId id="305" r:id="rId17"/>
    <p:sldId id="285" r:id="rId18"/>
    <p:sldId id="264" r:id="rId19"/>
    <p:sldId id="265" r:id="rId20"/>
    <p:sldId id="266" r:id="rId21"/>
    <p:sldId id="286" r:id="rId22"/>
    <p:sldId id="287" r:id="rId23"/>
    <p:sldId id="267" r:id="rId24"/>
    <p:sldId id="269" r:id="rId25"/>
    <p:sldId id="270" r:id="rId26"/>
    <p:sldId id="272" r:id="rId27"/>
    <p:sldId id="273" r:id="rId28"/>
    <p:sldId id="296" r:id="rId29"/>
    <p:sldId id="297" r:id="rId30"/>
    <p:sldId id="288" r:id="rId31"/>
    <p:sldId id="289" r:id="rId32"/>
    <p:sldId id="290" r:id="rId33"/>
    <p:sldId id="300" r:id="rId34"/>
    <p:sldId id="274" r:id="rId35"/>
    <p:sldId id="275" r:id="rId36"/>
    <p:sldId id="291" r:id="rId37"/>
    <p:sldId id="279" r:id="rId38"/>
    <p:sldId id="298" r:id="rId39"/>
    <p:sldId id="299" r:id="rId40"/>
    <p:sldId id="303" r:id="rId41"/>
    <p:sldId id="302" r:id="rId42"/>
    <p:sldId id="280" r:id="rId43"/>
    <p:sldId id="292" r:id="rId44"/>
    <p:sldId id="294" r:id="rId45"/>
    <p:sldId id="293" r:id="rId46"/>
    <p:sldId id="306" r:id="rId47"/>
    <p:sldId id="304"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9" d="100"/>
          <a:sy n="99" d="100"/>
        </p:scale>
        <p:origin x="-1488" y="-200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slide" Target="slides/slide15.xml"/><Relationship Id="rId19" Type="http://schemas.openxmlformats.org/officeDocument/2006/relationships/slide" Target="slides/slide16.xml"/><Relationship Id="rId50" Type="http://schemas.openxmlformats.org/officeDocument/2006/relationships/printerSettings" Target="printerSettings/printerSettings1.bin"/><Relationship Id="rId51" Type="http://schemas.openxmlformats.org/officeDocument/2006/relationships/presProps" Target="presProps.xml"/><Relationship Id="rId52" Type="http://schemas.openxmlformats.org/officeDocument/2006/relationships/viewProps" Target="viewProps.xml"/><Relationship Id="rId53" Type="http://schemas.openxmlformats.org/officeDocument/2006/relationships/theme" Target="theme/theme1.xml"/><Relationship Id="rId54" Type="http://schemas.openxmlformats.org/officeDocument/2006/relationships/tableStyles" Target="tableStyles.xml"/><Relationship Id="rId40" Type="http://schemas.openxmlformats.org/officeDocument/2006/relationships/slide" Target="slides/slide37.xml"/><Relationship Id="rId41" Type="http://schemas.openxmlformats.org/officeDocument/2006/relationships/slide" Target="slides/slide38.xml"/><Relationship Id="rId42" Type="http://schemas.openxmlformats.org/officeDocument/2006/relationships/slide" Target="slides/slide39.xml"/><Relationship Id="rId43" Type="http://schemas.openxmlformats.org/officeDocument/2006/relationships/slide" Target="slides/slide40.xml"/><Relationship Id="rId44" Type="http://schemas.openxmlformats.org/officeDocument/2006/relationships/slide" Target="slides/slide41.xml"/><Relationship Id="rId45" Type="http://schemas.openxmlformats.org/officeDocument/2006/relationships/slide" Target="slides/slide42.xml"/><Relationship Id="rId46" Type="http://schemas.openxmlformats.org/officeDocument/2006/relationships/slide" Target="slides/slide43.xml"/><Relationship Id="rId47" Type="http://schemas.openxmlformats.org/officeDocument/2006/relationships/slide" Target="slides/slide44.xml"/><Relationship Id="rId48" Type="http://schemas.openxmlformats.org/officeDocument/2006/relationships/slide" Target="slides/slide45.xml"/><Relationship Id="rId4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30" Type="http://schemas.openxmlformats.org/officeDocument/2006/relationships/slide" Target="slides/slide27.xml"/><Relationship Id="rId31" Type="http://schemas.openxmlformats.org/officeDocument/2006/relationships/slide" Target="slides/slide28.xml"/><Relationship Id="rId32" Type="http://schemas.openxmlformats.org/officeDocument/2006/relationships/slide" Target="slides/slide29.xml"/><Relationship Id="rId33" Type="http://schemas.openxmlformats.org/officeDocument/2006/relationships/slide" Target="slides/slide30.xml"/><Relationship Id="rId34" Type="http://schemas.openxmlformats.org/officeDocument/2006/relationships/slide" Target="slides/slide31.xml"/><Relationship Id="rId35" Type="http://schemas.openxmlformats.org/officeDocument/2006/relationships/slide" Target="slides/slide32.xml"/><Relationship Id="rId36" Type="http://schemas.openxmlformats.org/officeDocument/2006/relationships/slide" Target="slides/slide33.xml"/><Relationship Id="rId37" Type="http://schemas.openxmlformats.org/officeDocument/2006/relationships/slide" Target="slides/slide34.xml"/><Relationship Id="rId38" Type="http://schemas.openxmlformats.org/officeDocument/2006/relationships/slide" Target="slides/slide35.xml"/><Relationship Id="rId39" Type="http://schemas.openxmlformats.org/officeDocument/2006/relationships/slide" Target="slides/slide36.xml"/><Relationship Id="rId20" Type="http://schemas.openxmlformats.org/officeDocument/2006/relationships/slide" Target="slides/slide17.xml"/><Relationship Id="rId21" Type="http://schemas.openxmlformats.org/officeDocument/2006/relationships/slide" Target="slides/slide18.xml"/><Relationship Id="rId22" Type="http://schemas.openxmlformats.org/officeDocument/2006/relationships/slide" Target="slides/slide19.xml"/><Relationship Id="rId23" Type="http://schemas.openxmlformats.org/officeDocument/2006/relationships/slide" Target="slides/slide20.xml"/><Relationship Id="rId24" Type="http://schemas.openxmlformats.org/officeDocument/2006/relationships/slide" Target="slides/slide21.xml"/><Relationship Id="rId25" Type="http://schemas.openxmlformats.org/officeDocument/2006/relationships/slide" Target="slides/slide22.xml"/><Relationship Id="rId26" Type="http://schemas.openxmlformats.org/officeDocument/2006/relationships/slide" Target="slides/slide23.xml"/><Relationship Id="rId27" Type="http://schemas.openxmlformats.org/officeDocument/2006/relationships/slide" Target="slides/slide24.xml"/><Relationship Id="rId28" Type="http://schemas.openxmlformats.org/officeDocument/2006/relationships/slide" Target="slides/slide25.xml"/><Relationship Id="rId29" Type="http://schemas.openxmlformats.org/officeDocument/2006/relationships/slide" Target="slides/slide26.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37C5E2A-6401-4060-AAA8-D53C1B75CC0C}" type="datetimeFigureOut">
              <a:rPr lang="en-CA" smtClean="0"/>
              <a:pPr/>
              <a:t>12-11-09</a:t>
            </a:fld>
            <a:endParaRPr lang="en-C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06EA323-F76D-481D-A98F-0E7CCA27366C}" type="slidenum">
              <a:rPr lang="en-CA" smtClean="0"/>
              <a:pPr/>
              <a:t>‹#›</a:t>
            </a:fld>
            <a:endParaRPr lang="en-CA" dirty="0"/>
          </a:p>
        </p:txBody>
      </p:sp>
    </p:spTree>
    <p:extLst>
      <p:ext uri="{BB962C8B-B14F-4D97-AF65-F5344CB8AC3E}">
        <p14:creationId xmlns:p14="http://schemas.microsoft.com/office/powerpoint/2010/main" val="8759902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E406C03F-32A1-45FD-A2C4-1D5D482DED13}"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C4E23F08-4201-4CA8-BEE6-C7B2BC24FC2A}"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03CAE31D-1812-4816-944E-F24C0EC8FE65}"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8B5F0B6F-D181-4546-95CA-0B53BF045572}"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E470D3E1-18DB-486A-93B1-F4C4DCB9C72F}"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581AAB-F513-4917-A080-7997277EE176}"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74FC91F3-354A-40A9-B308-AFF789BE9A92}"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636DB8C5-DCBE-4284-A9A4-3B70CAE7D2F8}" type="datetime1">
              <a:rPr lang="en-CA" smtClean="0"/>
              <a:pPr/>
              <a:t>12-11-09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B98BC097-2060-426F-A752-E16ACADBD515}" type="datetime1">
              <a:rPr lang="en-CA" smtClean="0"/>
              <a:pPr/>
              <a:t>12-11-09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5A91B9-28B6-4C4B-955F-6A6E1A4B013E}" type="datetime1">
              <a:rPr lang="en-CA" smtClean="0"/>
              <a:pPr/>
              <a:t>12-11-09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C32F505-C2E6-45B2-8D4A-51732EEF3D37}"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11247C36-102E-477D-BF79-28F2420EC63E}"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561525-8036-4407-836D-FF1FC2C8E4CE}"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4FF8442B-7DC9-4083-A355-6FC391277EBC}"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6929CD9-5E4A-47A6-A854-E6B752F0C33A}"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243C4F2C-7ADC-440D-820D-D116D2F04F86}" type="slidenum">
              <a:rPr lang="en-CA" smtClean="0"/>
              <a:pPr/>
              <a:t>‹#›</a:t>
            </a:fld>
            <a:endParaRPr lang="en-CA"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C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CA"/>
          </a:p>
        </p:txBody>
      </p:sp>
      <p:sp>
        <p:nvSpPr>
          <p:cNvPr id="4" name="Date Placeholder 3"/>
          <p:cNvSpPr>
            <a:spLocks noGrp="1"/>
          </p:cNvSpPr>
          <p:nvPr>
            <p:ph type="dt" sz="half" idx="10"/>
          </p:nvPr>
        </p:nvSpPr>
        <p:spPr/>
        <p:txBody>
          <a:bodyPr/>
          <a:lstStyle/>
          <a:p>
            <a:fld id="{664C030A-6FC7-4138-BA42-4A93BAABF7A7}"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27EC7A0-6B2A-4CA6-A12B-ED25A70EF7CF}"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00DDEDD-3676-4138-BCBE-DC83A2BF9C30}"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8B3DC362-068D-40CA-B541-E0EE81B929AD}"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8A6B718B-5FE8-480B-8B80-A2B4024391A5}" type="datetime1">
              <a:rPr lang="en-CA" smtClean="0"/>
              <a:pPr/>
              <a:t>12-11-09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7ED7A6DC-0A0F-4E58-A035-FB13553A1001}" type="datetime1">
              <a:rPr lang="en-CA" smtClean="0"/>
              <a:pPr/>
              <a:t>12-11-09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46A461-22A0-4C88-848F-D870A32A3164}" type="datetime1">
              <a:rPr lang="en-CA" smtClean="0"/>
              <a:pPr/>
              <a:t>12-11-09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C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CCCCB3-8747-4E43-95FC-199DA07289E8}"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662169-26C5-445D-ABBA-4F22937BDB4F}"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CCBE97-1A0D-4010-8F0F-EAC7E02E3093}"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73E3E4EE-1406-4E82-B3F0-B9F78371BE00}"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C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10"/>
          </p:nvPr>
        </p:nvSpPr>
        <p:spPr/>
        <p:txBody>
          <a:bodyPr/>
          <a:lstStyle/>
          <a:p>
            <a:fld id="{F1D13389-C973-4E11-A4DD-943D5CB22751}" type="datetime1">
              <a:rPr lang="en-CA" smtClean="0"/>
              <a:pPr/>
              <a:t>12-11-09</a:t>
            </a:fld>
            <a:endParaRPr lang="en-CA" dirty="0"/>
          </a:p>
        </p:txBody>
      </p:sp>
      <p:sp>
        <p:nvSpPr>
          <p:cNvPr id="5" name="Footer Placeholder 4"/>
          <p:cNvSpPr>
            <a:spLocks noGrp="1"/>
          </p:cNvSpPr>
          <p:nvPr>
            <p:ph type="ftr" sz="quarter" idx="11"/>
          </p:nvPr>
        </p:nvSpPr>
        <p:spPr/>
        <p:txBody>
          <a:bodyPr/>
          <a:lstStyle/>
          <a:p>
            <a:endParaRPr lang="en-CA" dirty="0"/>
          </a:p>
        </p:txBody>
      </p:sp>
      <p:sp>
        <p:nvSpPr>
          <p:cNvPr id="6" name="Slide Number Placeholder 5"/>
          <p:cNvSpPr>
            <a:spLocks noGrp="1"/>
          </p:cNvSpPr>
          <p:nvPr>
            <p:ph type="sldNum" sz="quarter" idx="12"/>
          </p:nvPr>
        </p:nvSpPr>
        <p:spPr/>
        <p:txBody>
          <a:bodyPr/>
          <a:lstStyle/>
          <a:p>
            <a:fld id="{FDD44C28-020E-4043-ABD6-88967BA45F22}" type="slidenum">
              <a:rPr lang="en-CA" smtClean="0"/>
              <a:pPr/>
              <a:t>‹#›</a:t>
            </a:fld>
            <a:endParaRPr lang="en-CA"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Date Placeholder 4"/>
          <p:cNvSpPr>
            <a:spLocks noGrp="1"/>
          </p:cNvSpPr>
          <p:nvPr>
            <p:ph type="dt" sz="half" idx="10"/>
          </p:nvPr>
        </p:nvSpPr>
        <p:spPr/>
        <p:txBody>
          <a:bodyPr/>
          <a:lstStyle/>
          <a:p>
            <a:fld id="{6EA51174-9719-4550-B0AF-5623EF760C82}"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C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7" name="Date Placeholder 6"/>
          <p:cNvSpPr>
            <a:spLocks noGrp="1"/>
          </p:cNvSpPr>
          <p:nvPr>
            <p:ph type="dt" sz="half" idx="10"/>
          </p:nvPr>
        </p:nvSpPr>
        <p:spPr/>
        <p:txBody>
          <a:bodyPr/>
          <a:lstStyle/>
          <a:p>
            <a:fld id="{59A8D781-C6C7-4B9A-BB5B-77DEE0ADC650}" type="datetime1">
              <a:rPr lang="en-CA" smtClean="0"/>
              <a:pPr/>
              <a:t>12-11-09</a:t>
            </a:fld>
            <a:endParaRPr lang="en-CA" dirty="0"/>
          </a:p>
        </p:txBody>
      </p:sp>
      <p:sp>
        <p:nvSpPr>
          <p:cNvPr id="8" name="Footer Placeholder 7"/>
          <p:cNvSpPr>
            <a:spLocks noGrp="1"/>
          </p:cNvSpPr>
          <p:nvPr>
            <p:ph type="ftr" sz="quarter" idx="11"/>
          </p:nvPr>
        </p:nvSpPr>
        <p:spPr/>
        <p:txBody>
          <a:bodyPr/>
          <a:lstStyle/>
          <a:p>
            <a:endParaRPr lang="en-CA" dirty="0"/>
          </a:p>
        </p:txBody>
      </p:sp>
      <p:sp>
        <p:nvSpPr>
          <p:cNvPr id="9" name="Slide Number Placeholder 8"/>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CA"/>
          </a:p>
        </p:txBody>
      </p:sp>
      <p:sp>
        <p:nvSpPr>
          <p:cNvPr id="3" name="Date Placeholder 2"/>
          <p:cNvSpPr>
            <a:spLocks noGrp="1"/>
          </p:cNvSpPr>
          <p:nvPr>
            <p:ph type="dt" sz="half" idx="10"/>
          </p:nvPr>
        </p:nvSpPr>
        <p:spPr/>
        <p:txBody>
          <a:bodyPr/>
          <a:lstStyle/>
          <a:p>
            <a:fld id="{DB9B671E-7813-4752-B62F-6BEEB2A4F3B8}" type="datetime1">
              <a:rPr lang="en-CA" smtClean="0"/>
              <a:pPr/>
              <a:t>12-11-09</a:t>
            </a:fld>
            <a:endParaRPr lang="en-CA" dirty="0"/>
          </a:p>
        </p:txBody>
      </p:sp>
      <p:sp>
        <p:nvSpPr>
          <p:cNvPr id="4" name="Footer Placeholder 3"/>
          <p:cNvSpPr>
            <a:spLocks noGrp="1"/>
          </p:cNvSpPr>
          <p:nvPr>
            <p:ph type="ftr" sz="quarter" idx="11"/>
          </p:nvPr>
        </p:nvSpPr>
        <p:spPr/>
        <p:txBody>
          <a:bodyPr/>
          <a:lstStyle/>
          <a:p>
            <a:endParaRPr lang="en-CA" dirty="0"/>
          </a:p>
        </p:txBody>
      </p:sp>
      <p:sp>
        <p:nvSpPr>
          <p:cNvPr id="5" name="Slide Number Placeholder 4"/>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B4091B7-1780-4568-AB8F-A5737093ECC5}" type="datetime1">
              <a:rPr lang="en-CA" smtClean="0"/>
              <a:pPr/>
              <a:t>12-11-09</a:t>
            </a:fld>
            <a:endParaRPr lang="en-CA" dirty="0"/>
          </a:p>
        </p:txBody>
      </p:sp>
      <p:sp>
        <p:nvSpPr>
          <p:cNvPr id="3" name="Footer Placeholder 2"/>
          <p:cNvSpPr>
            <a:spLocks noGrp="1"/>
          </p:cNvSpPr>
          <p:nvPr>
            <p:ph type="ftr" sz="quarter" idx="11"/>
          </p:nvPr>
        </p:nvSpPr>
        <p:spPr/>
        <p:txBody>
          <a:bodyPr/>
          <a:lstStyle/>
          <a:p>
            <a:endParaRPr lang="en-CA" dirty="0"/>
          </a:p>
        </p:txBody>
      </p:sp>
      <p:sp>
        <p:nvSpPr>
          <p:cNvPr id="4" name="Slide Number Placeholder 3"/>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C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48214-3A7E-4277-A4C0-6AF5B126CC0B}"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C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6B4AEA1-7874-45EF-A3B0-BAD33E0F8E43}" type="datetime1">
              <a:rPr lang="en-CA" smtClean="0"/>
              <a:pPr/>
              <a:t>12-11-09</a:t>
            </a:fld>
            <a:endParaRPr lang="en-CA" dirty="0"/>
          </a:p>
        </p:txBody>
      </p:sp>
      <p:sp>
        <p:nvSpPr>
          <p:cNvPr id="6" name="Footer Placeholder 5"/>
          <p:cNvSpPr>
            <a:spLocks noGrp="1"/>
          </p:cNvSpPr>
          <p:nvPr>
            <p:ph type="ftr" sz="quarter" idx="11"/>
          </p:nvPr>
        </p:nvSpPr>
        <p:spPr/>
        <p:txBody>
          <a:bodyPr/>
          <a:lstStyle/>
          <a:p>
            <a:endParaRPr lang="en-CA" dirty="0"/>
          </a:p>
        </p:txBody>
      </p:sp>
      <p:sp>
        <p:nvSpPr>
          <p:cNvPr id="7" name="Slide Number Placeholder 6"/>
          <p:cNvSpPr>
            <a:spLocks noGrp="1"/>
          </p:cNvSpPr>
          <p:nvPr>
            <p:ph type="sldNum" sz="quarter" idx="12"/>
          </p:nvPr>
        </p:nvSpPr>
        <p:spPr/>
        <p:txBody>
          <a:bodyPr/>
          <a:lstStyle/>
          <a:p>
            <a:fld id="{6B94EAF3-06DA-4745-9677-1F4CB1439EAC}" type="slidenum">
              <a:rPr lang="en-CA" smtClean="0"/>
              <a:pPr/>
              <a:t>‹#›</a:t>
            </a:fld>
            <a:endParaRPr lang="en-CA"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theme" Target="../theme/theme2.xml"/><Relationship Id="rId13" Type="http://schemas.openxmlformats.org/officeDocument/2006/relationships/image" Target="../media/image2.jpeg"/><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3.xml"/><Relationship Id="rId12" Type="http://schemas.openxmlformats.org/officeDocument/2006/relationships/theme" Target="../theme/theme3.xml"/><Relationship Id="rId13" Type="http://schemas.openxmlformats.org/officeDocument/2006/relationships/image" Target="../media/image3.jpeg"/><Relationship Id="rId1" Type="http://schemas.openxmlformats.org/officeDocument/2006/relationships/slideLayout" Target="../slideLayouts/slideLayout23.xml"/><Relationship Id="rId2" Type="http://schemas.openxmlformats.org/officeDocument/2006/relationships/slideLayout" Target="../slideLayouts/slideLayout24.xml"/><Relationship Id="rId3" Type="http://schemas.openxmlformats.org/officeDocument/2006/relationships/slideLayout" Target="../slideLayouts/slideLayout25.xml"/><Relationship Id="rId4" Type="http://schemas.openxmlformats.org/officeDocument/2006/relationships/slideLayout" Target="../slideLayouts/slideLayout26.xml"/><Relationship Id="rId5" Type="http://schemas.openxmlformats.org/officeDocument/2006/relationships/slideLayout" Target="../slideLayouts/slideLayout27.xml"/><Relationship Id="rId6" Type="http://schemas.openxmlformats.org/officeDocument/2006/relationships/slideLayout" Target="../slideLayouts/slideLayout28.xml"/><Relationship Id="rId7" Type="http://schemas.openxmlformats.org/officeDocument/2006/relationships/slideLayout" Target="../slideLayouts/slideLayout29.xml"/><Relationship Id="rId8" Type="http://schemas.openxmlformats.org/officeDocument/2006/relationships/slideLayout" Target="../slideLayouts/slideLayout30.xml"/><Relationship Id="rId9" Type="http://schemas.openxmlformats.org/officeDocument/2006/relationships/slideLayout" Target="../slideLayouts/slideLayout31.xml"/><Relationship Id="rId10"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4F124F-B20C-4674-A4A4-F74D545083E6}" type="datetime1">
              <a:rPr lang="en-CA" smtClean="0"/>
              <a:pPr/>
              <a:t>12-11-09</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94EAF3-06DA-4745-9677-1F4CB1439EAC}"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20C6CF-2CCB-4A87-B09C-07CF0DF26C74}" type="datetime1">
              <a:rPr lang="en-CA" smtClean="0"/>
              <a:pPr/>
              <a:t>12-11-09</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3C4F2C-7ADC-440D-820D-D116D2F04F86}"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C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3A0F6B-77C6-4EE1-96C2-5C4C864BB11F}" type="datetime1">
              <a:rPr lang="en-CA" smtClean="0"/>
              <a:pPr/>
              <a:t>12-11-09</a:t>
            </a:fld>
            <a:endParaRPr lang="en-CA"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D44C28-020E-4043-ABD6-88967BA45F22}" type="slidenum">
              <a:rPr lang="en-CA" smtClean="0"/>
              <a:pPr/>
              <a:t>‹#›</a:t>
            </a:fld>
            <a:endParaRPr lang="en-CA"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4.xml.rels><?xml version="1.0" encoding="UTF-8" standalone="yes"?>
<Relationships xmlns="http://schemas.openxmlformats.org/package/2006/relationships"><Relationship Id="rId3" Type="http://schemas.openxmlformats.org/officeDocument/2006/relationships/hyperlink" Target="http://www.competitionlawcanada.com" TargetMode="External"/><Relationship Id="rId4" Type="http://schemas.openxmlformats.org/officeDocument/2006/relationships/hyperlink" Target="mailto:mkatz@dwpv.com" TargetMode="External"/><Relationship Id="rId5" Type="http://schemas.openxmlformats.org/officeDocument/2006/relationships/hyperlink" Target="http://www.dwpv.com" TargetMode="External"/><Relationship Id="rId1" Type="http://schemas.openxmlformats.org/officeDocument/2006/relationships/slideLayout" Target="../slideLayouts/slideLayout24.xml"/><Relationship Id="rId2" Type="http://schemas.openxmlformats.org/officeDocument/2006/relationships/hyperlink" Target="mailto:steve@szentesilaw.com"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image" Target="../media/image4.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564904"/>
            <a:ext cx="7772400" cy="1224136"/>
          </a:xfrm>
        </p:spPr>
        <p:txBody>
          <a:bodyPr>
            <a:normAutofit fontScale="90000"/>
          </a:bodyPr>
          <a:lstStyle/>
          <a:p>
            <a:r>
              <a:rPr lang="en-US" b="1" dirty="0"/>
              <a:t> </a:t>
            </a:r>
            <a:r>
              <a:rPr lang="en-US" sz="2800" b="1" dirty="0" smtClean="0"/>
              <a:t>Competition Law and Associations in Canada</a:t>
            </a:r>
            <a:br>
              <a:rPr lang="en-US" sz="2800" b="1" dirty="0" smtClean="0"/>
            </a:br>
            <a:r>
              <a:rPr lang="en-US" sz="2800" b="1" dirty="0" smtClean="0"/>
              <a:t>Thursday, November 1, 2012 (1:30 – 3:00)</a:t>
            </a:r>
            <a:r>
              <a:rPr lang="en-CA" dirty="0"/>
              <a:t/>
            </a:r>
            <a:br>
              <a:rPr lang="en-CA" dirty="0"/>
            </a:br>
            <a:endParaRPr lang="en-CA" sz="1800" dirty="0"/>
          </a:p>
        </p:txBody>
      </p:sp>
      <p:sp>
        <p:nvSpPr>
          <p:cNvPr id="3" name="Subtitle 2"/>
          <p:cNvSpPr>
            <a:spLocks noGrp="1"/>
          </p:cNvSpPr>
          <p:nvPr>
            <p:ph type="subTitle" idx="1"/>
          </p:nvPr>
        </p:nvSpPr>
        <p:spPr/>
        <p:txBody>
          <a:bodyPr/>
          <a:lstStyle/>
          <a:p>
            <a:r>
              <a:rPr lang="en-US" sz="2000" b="1" dirty="0"/>
              <a:t>Steve Szentesi</a:t>
            </a:r>
            <a:br>
              <a:rPr lang="en-US" sz="2000" b="1" dirty="0"/>
            </a:br>
            <a:r>
              <a:rPr lang="en-US" sz="2000" b="1" dirty="0"/>
              <a:t>(Steve Szentesi Law Corporation)</a:t>
            </a:r>
            <a:r>
              <a:rPr lang="en-CA" sz="2000" dirty="0"/>
              <a:t/>
            </a:r>
            <a:br>
              <a:rPr lang="en-CA" sz="2000" dirty="0"/>
            </a:br>
            <a:r>
              <a:rPr lang="en-US" sz="2000" b="1" dirty="0"/>
              <a:t>Mark Katz</a:t>
            </a:r>
            <a:br>
              <a:rPr lang="en-US" sz="2000" b="1" dirty="0"/>
            </a:br>
            <a:r>
              <a:rPr lang="en-US" sz="2000" b="1" dirty="0"/>
              <a:t>(Davies Ward Phillips &amp; Vineberg LLP)</a:t>
            </a:r>
            <a:endParaRPr lang="en-CA" sz="2000" dirty="0"/>
          </a:p>
        </p:txBody>
      </p:sp>
      <p:sp>
        <p:nvSpPr>
          <p:cNvPr id="4" name="Slide Number Placeholder 3"/>
          <p:cNvSpPr>
            <a:spLocks noGrp="1"/>
          </p:cNvSpPr>
          <p:nvPr>
            <p:ph type="sldNum" sz="quarter" idx="12"/>
          </p:nvPr>
        </p:nvSpPr>
        <p:spPr/>
        <p:txBody>
          <a:bodyPr/>
          <a:lstStyle/>
          <a:p>
            <a:fld id="{6B94EAF3-06DA-4745-9677-1F4CB1439EAC}" type="slidenum">
              <a:rPr lang="en-CA" smtClean="0"/>
              <a:pPr/>
              <a:t>1</a:t>
            </a:fld>
            <a:endParaRPr lang="en-CA" dirty="0"/>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Trade </a:t>
            </a:r>
            <a:r>
              <a:rPr lang="en-US" b="1" dirty="0"/>
              <a:t>Associations Under Scrutiny</a:t>
            </a:r>
            <a:endParaRPr lang="en-CA" dirty="0"/>
          </a:p>
        </p:txBody>
      </p:sp>
      <p:sp>
        <p:nvSpPr>
          <p:cNvPr id="3" name="Content Placeholder 2"/>
          <p:cNvSpPr>
            <a:spLocks noGrp="1"/>
          </p:cNvSpPr>
          <p:nvPr>
            <p:ph idx="1"/>
          </p:nvPr>
        </p:nvSpPr>
        <p:spPr/>
        <p:txBody>
          <a:bodyPr>
            <a:normAutofit/>
          </a:bodyPr>
          <a:lstStyle/>
          <a:p>
            <a:pPr lvl="0"/>
            <a:r>
              <a:rPr lang="en-US" sz="2400" dirty="0" smtClean="0"/>
              <a:t>Canadian competition law has been concerned with the conduct of trade and professional associations from the start</a:t>
            </a:r>
          </a:p>
          <a:p>
            <a:pPr lvl="0"/>
            <a:r>
              <a:rPr lang="en-US" sz="2400" dirty="0" smtClean="0"/>
              <a:t>By one count, trade associations have been implicated in over 50 competition cases in Canada, involving a wide range of industries and activities</a:t>
            </a:r>
            <a:r>
              <a:rPr lang="en-US" sz="2400" dirty="0" smtClean="0">
                <a:cs typeface="Arial" charset="0"/>
              </a:rPr>
              <a:t>	</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10</a:t>
            </a:fld>
            <a:endParaRPr lang="en-CA" dirty="0"/>
          </a:p>
        </p:txBody>
      </p:sp>
    </p:spTree>
    <p:extLst>
      <p:ext uri="{BB962C8B-B14F-4D97-AF65-F5344CB8AC3E}">
        <p14:creationId xmlns:p14="http://schemas.microsoft.com/office/powerpoint/2010/main" val="81550539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Recent Bureau Statements</a:t>
            </a:r>
            <a:endParaRPr lang="en-US" b="1" dirty="0"/>
          </a:p>
        </p:txBody>
      </p:sp>
      <p:sp>
        <p:nvSpPr>
          <p:cNvPr id="3" name="Content Placeholder 2"/>
          <p:cNvSpPr>
            <a:spLocks noGrp="1"/>
          </p:cNvSpPr>
          <p:nvPr>
            <p:ph idx="1"/>
          </p:nvPr>
        </p:nvSpPr>
        <p:spPr/>
        <p:txBody>
          <a:bodyPr>
            <a:normAutofit/>
          </a:bodyPr>
          <a:lstStyle/>
          <a:p>
            <a:r>
              <a:rPr lang="en-US" sz="2400" dirty="0" smtClean="0"/>
              <a:t>Interim Commissioner John </a:t>
            </a:r>
            <a:r>
              <a:rPr lang="en-US" sz="2400" dirty="0" err="1" smtClean="0"/>
              <a:t>Pecman</a:t>
            </a:r>
            <a:r>
              <a:rPr lang="en-US" sz="2400" dirty="0" smtClean="0"/>
              <a:t> (Oct 30</a:t>
            </a:r>
            <a:r>
              <a:rPr lang="en-US" sz="2400" baseline="30000" dirty="0" smtClean="0"/>
              <a:t>th</a:t>
            </a:r>
            <a:r>
              <a:rPr lang="en-US" sz="2400" dirty="0" smtClean="0"/>
              <a:t> speech):</a:t>
            </a:r>
          </a:p>
          <a:p>
            <a:r>
              <a:rPr lang="en-US" sz="2400" dirty="0" smtClean="0"/>
              <a:t>“Trade associations … face unique compliance issues.  They are naturally exposed to greater risks of anti-competitive </a:t>
            </a:r>
            <a:r>
              <a:rPr lang="en-US" sz="2400" dirty="0" err="1" smtClean="0"/>
              <a:t>behaviour</a:t>
            </a:r>
            <a:r>
              <a:rPr lang="en-US" sz="2400" dirty="0" smtClean="0"/>
              <a:t> because they provide a forum that may encourage competitors to collaborate.  For this reason, compliance programs are of the utmost importance to trade associations.”</a:t>
            </a:r>
          </a:p>
          <a:p>
            <a:r>
              <a:rPr lang="en-US" sz="2400" dirty="0" smtClean="0"/>
              <a:t>Reiterates historical Competition Bureau recommendation for association compliance programs</a:t>
            </a:r>
            <a:endParaRPr lang="en-US"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11</a:t>
            </a:fld>
            <a:endParaRPr lang="en-CA"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Recent Bureau Statements</a:t>
            </a:r>
            <a:endParaRPr lang="en-US" b="1" dirty="0"/>
          </a:p>
        </p:txBody>
      </p:sp>
      <p:sp>
        <p:nvSpPr>
          <p:cNvPr id="3" name="Content Placeholder 2"/>
          <p:cNvSpPr>
            <a:spLocks noGrp="1"/>
          </p:cNvSpPr>
          <p:nvPr>
            <p:ph idx="1"/>
          </p:nvPr>
        </p:nvSpPr>
        <p:spPr/>
        <p:txBody>
          <a:bodyPr>
            <a:normAutofit/>
          </a:bodyPr>
          <a:lstStyle/>
          <a:p>
            <a:r>
              <a:rPr lang="en-US" sz="2400" dirty="0" smtClean="0"/>
              <a:t>Interim Commissioner John </a:t>
            </a:r>
            <a:r>
              <a:rPr lang="en-US" sz="2400" dirty="0" err="1" smtClean="0"/>
              <a:t>Pecman</a:t>
            </a:r>
            <a:r>
              <a:rPr lang="en-US" sz="2400" dirty="0" smtClean="0"/>
              <a:t>: </a:t>
            </a:r>
          </a:p>
          <a:p>
            <a:r>
              <a:rPr lang="en-US" sz="2400" dirty="0" smtClean="0"/>
              <a:t>3 types of conduct likely to generate Bureau interest:</a:t>
            </a:r>
          </a:p>
          <a:p>
            <a:pPr>
              <a:buNone/>
            </a:pPr>
            <a:r>
              <a:rPr lang="en-US" sz="2400" dirty="0" smtClean="0"/>
              <a:t>	1.  Restrictions on service / practice offerings</a:t>
            </a:r>
          </a:p>
          <a:p>
            <a:pPr>
              <a:buNone/>
            </a:pPr>
            <a:r>
              <a:rPr lang="en-US" sz="2400" dirty="0" smtClean="0"/>
              <a:t>	2.  Limiting members’ ability to compete</a:t>
            </a:r>
          </a:p>
          <a:p>
            <a:pPr>
              <a:buNone/>
            </a:pPr>
            <a:r>
              <a:rPr lang="en-US" sz="2400" dirty="0" smtClean="0"/>
              <a:t>	3.  Reducing incentives to compete</a:t>
            </a:r>
          </a:p>
          <a:p>
            <a:r>
              <a:rPr lang="en-US" sz="2400" dirty="0" smtClean="0"/>
              <a:t>Also cautions in relation to: </a:t>
            </a:r>
          </a:p>
          <a:p>
            <a:pPr lvl="1"/>
            <a:r>
              <a:rPr lang="en-US" sz="2000" dirty="0" smtClean="0"/>
              <a:t>Information exchanges</a:t>
            </a:r>
          </a:p>
          <a:p>
            <a:pPr lvl="1"/>
            <a:r>
              <a:rPr lang="en-US" sz="2000" dirty="0" smtClean="0"/>
              <a:t>Ensuring appropriate process for association activities</a:t>
            </a:r>
          </a:p>
          <a:p>
            <a:pPr lvl="1"/>
            <a:r>
              <a:rPr lang="en-US" sz="2000" dirty="0" smtClean="0"/>
              <a:t>Alternatives to fee guidelines</a:t>
            </a:r>
            <a:endParaRPr lang="en-US" sz="20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12</a:t>
            </a:fld>
            <a:endParaRPr lang="en-CA"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t>
            </a:r>
            <a:r>
              <a:rPr lang="en-US" b="1" i="1" dirty="0"/>
              <a:t>Competition Act</a:t>
            </a:r>
            <a:endParaRPr lang="en-CA" dirty="0"/>
          </a:p>
        </p:txBody>
      </p:sp>
      <p:sp>
        <p:nvSpPr>
          <p:cNvPr id="3" name="Content Placeholder 2"/>
          <p:cNvSpPr>
            <a:spLocks noGrp="1"/>
          </p:cNvSpPr>
          <p:nvPr>
            <p:ph idx="1"/>
          </p:nvPr>
        </p:nvSpPr>
        <p:spPr>
          <a:xfrm>
            <a:off x="467544" y="1268760"/>
            <a:ext cx="8219256" cy="4857403"/>
          </a:xfrm>
        </p:spPr>
        <p:txBody>
          <a:bodyPr>
            <a:normAutofit/>
          </a:bodyPr>
          <a:lstStyle/>
          <a:p>
            <a:pPr lvl="0"/>
            <a:r>
              <a:rPr lang="en-US" sz="2400" dirty="0" smtClean="0"/>
              <a:t>Federal legislation/no provincial counterpart</a:t>
            </a:r>
          </a:p>
          <a:p>
            <a:pPr lvl="0"/>
            <a:r>
              <a:rPr lang="en-US" sz="2400" dirty="0" smtClean="0"/>
              <a:t>Administered </a:t>
            </a:r>
            <a:r>
              <a:rPr lang="en-US" sz="2400" dirty="0"/>
              <a:t>and enforced by Commissioner of Competition (head of Competition Bureau)</a:t>
            </a:r>
            <a:endParaRPr lang="en-CA" sz="2400" dirty="0"/>
          </a:p>
          <a:p>
            <a:pPr lvl="0"/>
            <a:r>
              <a:rPr lang="en-US" sz="2400" dirty="0"/>
              <a:t>Criminal offences/civil reviewable practices</a:t>
            </a:r>
            <a:endParaRPr lang="en-CA" sz="2400" dirty="0"/>
          </a:p>
          <a:p>
            <a:pPr lvl="0"/>
            <a:r>
              <a:rPr lang="en-US" sz="2400" dirty="0"/>
              <a:t>Key prohibitions:</a:t>
            </a:r>
            <a:endParaRPr lang="en-CA" sz="2400" dirty="0"/>
          </a:p>
          <a:p>
            <a:pPr lvl="1"/>
            <a:r>
              <a:rPr lang="en-US" sz="2400" dirty="0"/>
              <a:t>Criminal conspiracies (anti-competitive agreements between competitors)</a:t>
            </a:r>
            <a:endParaRPr lang="en-CA" sz="2400" dirty="0"/>
          </a:p>
          <a:p>
            <a:pPr lvl="1"/>
            <a:r>
              <a:rPr lang="en-US" sz="2400" dirty="0"/>
              <a:t>Abuse of dominance</a:t>
            </a:r>
            <a:endParaRPr lang="en-CA" sz="2400" dirty="0"/>
          </a:p>
          <a:p>
            <a:pPr lvl="1"/>
            <a:r>
              <a:rPr lang="en-US" sz="2400" dirty="0"/>
              <a:t>Misleading advertising</a:t>
            </a:r>
            <a:endParaRPr lang="en-CA" sz="2400" dirty="0"/>
          </a:p>
          <a:p>
            <a:pPr lvl="1"/>
            <a:r>
              <a:rPr lang="en-US" sz="2400" dirty="0"/>
              <a:t>Distribution-related </a:t>
            </a:r>
            <a:r>
              <a:rPr lang="en-US" sz="2400" dirty="0" smtClean="0"/>
              <a:t>practices</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13</a:t>
            </a:fld>
            <a:endParaRPr lang="en-CA" dirty="0"/>
          </a:p>
        </p:txBody>
      </p:sp>
    </p:spTree>
    <p:extLst>
      <p:ext uri="{BB962C8B-B14F-4D97-AF65-F5344CB8AC3E}">
        <p14:creationId xmlns:p14="http://schemas.microsoft.com/office/powerpoint/2010/main" val="111069196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The </a:t>
            </a:r>
            <a:r>
              <a:rPr lang="en-US" b="1" i="1" dirty="0" smtClean="0"/>
              <a:t>Competition Act</a:t>
            </a:r>
            <a:endParaRPr lang="en-CA" i="1" dirty="0"/>
          </a:p>
        </p:txBody>
      </p:sp>
      <p:sp>
        <p:nvSpPr>
          <p:cNvPr id="3" name="Content Placeholder 2"/>
          <p:cNvSpPr>
            <a:spLocks noGrp="1"/>
          </p:cNvSpPr>
          <p:nvPr>
            <p:ph idx="1"/>
          </p:nvPr>
        </p:nvSpPr>
        <p:spPr/>
        <p:txBody>
          <a:bodyPr>
            <a:normAutofit/>
          </a:bodyPr>
          <a:lstStyle/>
          <a:p>
            <a:pPr lvl="0"/>
            <a:r>
              <a:rPr lang="en-US" sz="2400" dirty="0" smtClean="0"/>
              <a:t>Consequences </a:t>
            </a:r>
            <a:r>
              <a:rPr lang="en-US" sz="2400" smtClean="0"/>
              <a:t>of violations are </a:t>
            </a:r>
            <a:r>
              <a:rPr lang="en-US" sz="2400" u="sng" dirty="0" smtClean="0"/>
              <a:t>very</a:t>
            </a:r>
            <a:r>
              <a:rPr lang="en-US" sz="2400" dirty="0" smtClean="0"/>
              <a:t> serious:</a:t>
            </a:r>
          </a:p>
          <a:p>
            <a:pPr lvl="1"/>
            <a:r>
              <a:rPr lang="en-US" sz="1800" dirty="0" smtClean="0"/>
              <a:t>Fines</a:t>
            </a:r>
          </a:p>
          <a:p>
            <a:pPr lvl="1"/>
            <a:r>
              <a:rPr lang="en-US" sz="1800" dirty="0" smtClean="0"/>
              <a:t>Jail</a:t>
            </a:r>
          </a:p>
          <a:p>
            <a:pPr lvl="1"/>
            <a:r>
              <a:rPr lang="en-US" sz="1800" dirty="0" smtClean="0"/>
              <a:t>Behavioural orders</a:t>
            </a:r>
          </a:p>
          <a:p>
            <a:pPr lvl="1"/>
            <a:r>
              <a:rPr lang="en-US" sz="1800" dirty="0" smtClean="0"/>
              <a:t>Civil damages</a:t>
            </a:r>
          </a:p>
          <a:p>
            <a:pPr lvl="1"/>
            <a:r>
              <a:rPr lang="en-US" sz="1800" dirty="0" smtClean="0"/>
              <a:t>Subject to intrusive investigations</a:t>
            </a:r>
            <a:endParaRPr lang="en-US" sz="1800" dirty="0"/>
          </a:p>
          <a:p>
            <a:pPr marL="0" indent="0">
              <a:buNone/>
            </a:pPr>
            <a:r>
              <a:rPr lang="en-US" sz="2400" dirty="0" smtClean="0">
                <a:cs typeface="Arial" charset="0"/>
              </a:rPr>
              <a:t>	</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14</a:t>
            </a:fld>
            <a:endParaRPr lang="en-CA" dirty="0"/>
          </a:p>
        </p:txBody>
      </p:sp>
    </p:spTree>
    <p:extLst>
      <p:ext uri="{BB962C8B-B14F-4D97-AF65-F5344CB8AC3E}">
        <p14:creationId xmlns:p14="http://schemas.microsoft.com/office/powerpoint/2010/main" val="163586287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CA" b="1" dirty="0" smtClean="0"/>
              <a:t>SPECIFIC ISSUES</a:t>
            </a:r>
            <a:endParaRPr lang="en-CA" b="1" dirty="0"/>
          </a:p>
        </p:txBody>
      </p:sp>
      <p:sp>
        <p:nvSpPr>
          <p:cNvPr id="5" name="Subtitle 4"/>
          <p:cNvSpPr>
            <a:spLocks noGrp="1"/>
          </p:cNvSpPr>
          <p:nvPr>
            <p:ph type="subTitle" idx="1"/>
          </p:nvPr>
        </p:nvSpPr>
        <p:spPr/>
        <p:txBody>
          <a:bodyPr/>
          <a:lstStyle/>
          <a:p>
            <a:endParaRPr lang="en-CA" dirty="0"/>
          </a:p>
        </p:txBody>
      </p:sp>
      <p:sp>
        <p:nvSpPr>
          <p:cNvPr id="2" name="Slide Number Placeholder 1"/>
          <p:cNvSpPr>
            <a:spLocks noGrp="1"/>
          </p:cNvSpPr>
          <p:nvPr>
            <p:ph type="sldNum" sz="quarter" idx="12"/>
          </p:nvPr>
        </p:nvSpPr>
        <p:spPr/>
        <p:txBody>
          <a:bodyPr/>
          <a:lstStyle/>
          <a:p>
            <a:fld id="{FDD44C28-020E-4043-ABD6-88967BA45F22}" type="slidenum">
              <a:rPr lang="en-CA" smtClean="0"/>
              <a:pPr/>
              <a:t>15</a:t>
            </a:fld>
            <a:endParaRPr lang="en-CA" dirty="0"/>
          </a:p>
        </p:txBody>
      </p:sp>
    </p:spTree>
    <p:extLst>
      <p:ext uri="{BB962C8B-B14F-4D97-AF65-F5344CB8AC3E}">
        <p14:creationId xmlns:p14="http://schemas.microsoft.com/office/powerpoint/2010/main" val="12169332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Hard Core Conduct</a:t>
            </a:r>
            <a:endParaRPr lang="en-CA" dirty="0"/>
          </a:p>
        </p:txBody>
      </p:sp>
      <p:sp>
        <p:nvSpPr>
          <p:cNvPr id="3" name="Content Placeholder 2"/>
          <p:cNvSpPr>
            <a:spLocks noGrp="1"/>
          </p:cNvSpPr>
          <p:nvPr>
            <p:ph idx="1"/>
          </p:nvPr>
        </p:nvSpPr>
        <p:spPr/>
        <p:txBody>
          <a:bodyPr>
            <a:normAutofit/>
          </a:bodyPr>
          <a:lstStyle/>
          <a:p>
            <a:pPr lvl="0"/>
            <a:r>
              <a:rPr lang="en-US" dirty="0"/>
              <a:t>Most proceedings against associations are for so-called </a:t>
            </a:r>
            <a:r>
              <a:rPr lang="en-US" dirty="0" smtClean="0"/>
              <a:t>"hard core" </a:t>
            </a:r>
            <a:r>
              <a:rPr lang="en-US" dirty="0"/>
              <a:t>conduct, involving prohibited agreements between competitors:</a:t>
            </a:r>
            <a:endParaRPr lang="en-CA" sz="3600" dirty="0"/>
          </a:p>
          <a:p>
            <a:pPr lvl="1"/>
            <a:r>
              <a:rPr lang="en-US" dirty="0"/>
              <a:t>Price-fixing</a:t>
            </a:r>
            <a:endParaRPr lang="en-CA" sz="3200" dirty="0"/>
          </a:p>
          <a:p>
            <a:pPr lvl="1"/>
            <a:r>
              <a:rPr lang="en-US" dirty="0"/>
              <a:t>Market allocation</a:t>
            </a:r>
            <a:endParaRPr lang="en-CA" sz="3200" dirty="0"/>
          </a:p>
          <a:p>
            <a:pPr lvl="1"/>
            <a:r>
              <a:rPr lang="en-US" dirty="0"/>
              <a:t>Output restrictions</a:t>
            </a:r>
            <a:endParaRPr lang="en-CA" sz="3200" dirty="0"/>
          </a:p>
          <a:p>
            <a:pPr lvl="1"/>
            <a:r>
              <a:rPr lang="en-US" dirty="0"/>
              <a:t>Bid-rigging</a:t>
            </a:r>
            <a:endParaRPr lang="en-CA" sz="56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16</a:t>
            </a:fld>
            <a:endParaRPr lang="en-CA" dirty="0"/>
          </a:p>
        </p:txBody>
      </p:sp>
    </p:spTree>
    <p:extLst>
      <p:ext uri="{BB962C8B-B14F-4D97-AF65-F5344CB8AC3E}">
        <p14:creationId xmlns:p14="http://schemas.microsoft.com/office/powerpoint/2010/main" val="1222438271"/>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Hard Core </a:t>
            </a:r>
            <a:r>
              <a:rPr lang="en-US" b="1" dirty="0" smtClean="0"/>
              <a:t>Conduct (cont'd)</a:t>
            </a:r>
            <a:endParaRPr lang="en-CA" dirty="0"/>
          </a:p>
        </p:txBody>
      </p:sp>
      <p:sp>
        <p:nvSpPr>
          <p:cNvPr id="3" name="Content Placeholder 2"/>
          <p:cNvSpPr>
            <a:spLocks noGrp="1"/>
          </p:cNvSpPr>
          <p:nvPr>
            <p:ph idx="1"/>
          </p:nvPr>
        </p:nvSpPr>
        <p:spPr/>
        <p:txBody>
          <a:bodyPr>
            <a:normAutofit/>
          </a:bodyPr>
          <a:lstStyle/>
          <a:p>
            <a:pPr lvl="0"/>
            <a:r>
              <a:rPr lang="en-US" dirty="0"/>
              <a:t>Criminal Offences</a:t>
            </a:r>
            <a:endParaRPr lang="en-CA" sz="3600" dirty="0"/>
          </a:p>
          <a:p>
            <a:pPr lvl="1"/>
            <a:r>
              <a:rPr lang="en-US" dirty="0"/>
              <a:t>Section 45 (criminal conspiracies) and section 47 (bid-rigging)</a:t>
            </a:r>
            <a:endParaRPr lang="en-CA" sz="3200" dirty="0"/>
          </a:p>
          <a:p>
            <a:pPr lvl="1"/>
            <a:r>
              <a:rPr lang="en-US" dirty="0"/>
              <a:t>No requirement to show anticompetitive effects </a:t>
            </a:r>
            <a:r>
              <a:rPr lang="en-US" dirty="0" smtClean="0"/>
              <a:t>("</a:t>
            </a:r>
            <a:r>
              <a:rPr lang="en-US" i="1" dirty="0" smtClean="0"/>
              <a:t>per se</a:t>
            </a:r>
            <a:r>
              <a:rPr lang="en-US" dirty="0"/>
              <a:t>"</a:t>
            </a:r>
            <a:r>
              <a:rPr lang="en-US" dirty="0" smtClean="0"/>
              <a:t>)</a:t>
            </a:r>
            <a:endParaRPr lang="en-CA" sz="3200" dirty="0"/>
          </a:p>
          <a:p>
            <a:pPr lvl="0"/>
            <a:r>
              <a:rPr lang="en-US" dirty="0"/>
              <a:t>Competition Bureau enforcement </a:t>
            </a:r>
            <a:r>
              <a:rPr lang="en-US" dirty="0" smtClean="0"/>
              <a:t>priority</a:t>
            </a:r>
            <a:endParaRPr lang="en-CA" sz="36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17</a:t>
            </a:fld>
            <a:endParaRPr lang="en-CA" dirty="0"/>
          </a:p>
        </p:txBody>
      </p:sp>
    </p:spTree>
    <p:extLst>
      <p:ext uri="{BB962C8B-B14F-4D97-AF65-F5344CB8AC3E}">
        <p14:creationId xmlns:p14="http://schemas.microsoft.com/office/powerpoint/2010/main" val="353873182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Hard Core </a:t>
            </a:r>
            <a:r>
              <a:rPr lang="en-US" b="1" dirty="0" smtClean="0"/>
              <a:t>Conduct (cont'd)</a:t>
            </a:r>
            <a:endParaRPr lang="en-CA" dirty="0"/>
          </a:p>
        </p:txBody>
      </p:sp>
      <p:sp>
        <p:nvSpPr>
          <p:cNvPr id="3" name="Content Placeholder 2"/>
          <p:cNvSpPr>
            <a:spLocks noGrp="1"/>
          </p:cNvSpPr>
          <p:nvPr>
            <p:ph idx="1"/>
          </p:nvPr>
        </p:nvSpPr>
        <p:spPr/>
        <p:txBody>
          <a:bodyPr>
            <a:normAutofit/>
          </a:bodyPr>
          <a:lstStyle/>
          <a:p>
            <a:pPr lvl="0"/>
            <a:r>
              <a:rPr lang="en-US" sz="2800" dirty="0" smtClean="0"/>
              <a:t>"Agreement</a:t>
            </a:r>
            <a:r>
              <a:rPr lang="en-US" sz="2800" dirty="0"/>
              <a:t>"</a:t>
            </a:r>
            <a:r>
              <a:rPr lang="en-US" sz="2800" dirty="0" smtClean="0"/>
              <a:t> </a:t>
            </a:r>
            <a:r>
              <a:rPr lang="en-US" sz="2800" dirty="0"/>
              <a:t>interpreted broadly for these purposes:</a:t>
            </a:r>
            <a:endParaRPr lang="en-CA" sz="2800" dirty="0"/>
          </a:p>
          <a:p>
            <a:pPr lvl="1"/>
            <a:r>
              <a:rPr lang="en-US" dirty="0"/>
              <a:t>Need not be in writing</a:t>
            </a:r>
            <a:endParaRPr lang="en-CA" dirty="0"/>
          </a:p>
          <a:p>
            <a:pPr lvl="1"/>
            <a:r>
              <a:rPr lang="en-US" dirty="0"/>
              <a:t>Need not be formal</a:t>
            </a:r>
            <a:endParaRPr lang="en-CA" dirty="0"/>
          </a:p>
          <a:p>
            <a:pPr lvl="1"/>
            <a:r>
              <a:rPr lang="en-US" dirty="0"/>
              <a:t>Need not actually be implemented</a:t>
            </a:r>
            <a:endParaRPr lang="en-CA" dirty="0"/>
          </a:p>
          <a:p>
            <a:pPr lvl="1"/>
            <a:r>
              <a:rPr lang="en-US" dirty="0"/>
              <a:t>Can be proven on basis of circumstantial evidence</a:t>
            </a:r>
            <a:endParaRPr lang="en-CA" dirty="0"/>
          </a:p>
          <a:p>
            <a:r>
              <a:rPr lang="en-US" sz="2800" dirty="0"/>
              <a:t>Rules, policies, by-laws or other initiatives enacted by a trade association can constitute </a:t>
            </a:r>
            <a:r>
              <a:rPr lang="en-US" sz="2800" dirty="0" smtClean="0"/>
              <a:t>"agreement</a:t>
            </a:r>
            <a:r>
              <a:rPr lang="en-US" sz="2800" dirty="0"/>
              <a:t>"</a:t>
            </a:r>
            <a:r>
              <a:rPr lang="en-US" sz="2800" dirty="0" smtClean="0"/>
              <a:t> </a:t>
            </a:r>
            <a:r>
              <a:rPr lang="en-US" sz="2800" dirty="0"/>
              <a:t>between competitors</a:t>
            </a:r>
            <a:endParaRPr lang="en-CA" sz="28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18</a:t>
            </a:fld>
            <a:endParaRPr lang="en-CA" dirty="0"/>
          </a:p>
        </p:txBody>
      </p:sp>
    </p:spTree>
    <p:extLst>
      <p:ext uri="{BB962C8B-B14F-4D97-AF65-F5344CB8AC3E}">
        <p14:creationId xmlns:p14="http://schemas.microsoft.com/office/powerpoint/2010/main" val="194638257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Hard Core </a:t>
            </a:r>
            <a:r>
              <a:rPr lang="en-US" b="1" dirty="0" smtClean="0"/>
              <a:t>Conduct (cont'd)</a:t>
            </a:r>
            <a:endParaRPr lang="en-CA" dirty="0"/>
          </a:p>
        </p:txBody>
      </p:sp>
      <p:sp>
        <p:nvSpPr>
          <p:cNvPr id="3" name="Content Placeholder 2"/>
          <p:cNvSpPr>
            <a:spLocks noGrp="1"/>
          </p:cNvSpPr>
          <p:nvPr>
            <p:ph idx="1"/>
          </p:nvPr>
        </p:nvSpPr>
        <p:spPr/>
        <p:txBody>
          <a:bodyPr>
            <a:normAutofit/>
          </a:bodyPr>
          <a:lstStyle/>
          <a:p>
            <a:pPr lvl="0"/>
            <a:r>
              <a:rPr lang="en-CA" sz="2800" dirty="0" smtClean="0"/>
              <a:t>Examples:</a:t>
            </a:r>
          </a:p>
          <a:p>
            <a:pPr lvl="1"/>
            <a:r>
              <a:rPr lang="en-CA" sz="2400" i="1" dirty="0" smtClean="0"/>
              <a:t>R.</a:t>
            </a:r>
            <a:r>
              <a:rPr lang="en-CA" sz="2400" dirty="0" smtClean="0"/>
              <a:t> v. </a:t>
            </a:r>
            <a:r>
              <a:rPr lang="en-CA" sz="2400" i="1" dirty="0" smtClean="0"/>
              <a:t>Armco Canada Ltd.</a:t>
            </a:r>
            <a:r>
              <a:rPr lang="en-CA" sz="2400" dirty="0" smtClean="0"/>
              <a:t> ("open price policy")</a:t>
            </a:r>
          </a:p>
          <a:p>
            <a:pPr lvl="1"/>
            <a:r>
              <a:rPr lang="en-CA" sz="2400" dirty="0" smtClean="0"/>
              <a:t>R.</a:t>
            </a:r>
            <a:r>
              <a:rPr lang="en-CA" sz="2400" i="1" dirty="0" smtClean="0"/>
              <a:t> </a:t>
            </a:r>
            <a:r>
              <a:rPr lang="en-CA" sz="2400" dirty="0" smtClean="0"/>
              <a:t>v. </a:t>
            </a:r>
            <a:r>
              <a:rPr lang="en-CA" sz="2400" i="1" dirty="0" smtClean="0"/>
              <a:t>Alberta Ambulance Operators' Association</a:t>
            </a:r>
            <a:r>
              <a:rPr lang="en-CA" sz="2400" dirty="0" smtClean="0"/>
              <a:t> (market allocation)</a:t>
            </a:r>
          </a:p>
          <a:p>
            <a:pPr lvl="1"/>
            <a:r>
              <a:rPr lang="en-CA" sz="2400" dirty="0" smtClean="0"/>
              <a:t>Saskatchewan Roofing Contractors (bid-rigging)</a:t>
            </a:r>
          </a:p>
          <a:p>
            <a:pPr lvl="1"/>
            <a:r>
              <a:rPr lang="en-CA" sz="2400" i="1" dirty="0" smtClean="0"/>
              <a:t>R</a:t>
            </a:r>
            <a:r>
              <a:rPr lang="en-CA" sz="2400" dirty="0" smtClean="0"/>
              <a:t>. v. </a:t>
            </a:r>
            <a:r>
              <a:rPr lang="en-CA" sz="2400" i="1" dirty="0" smtClean="0"/>
              <a:t>Burrows </a:t>
            </a:r>
            <a:r>
              <a:rPr lang="en-CA" sz="2400" dirty="0" smtClean="0"/>
              <a:t>(restrictions on imports)</a:t>
            </a:r>
          </a:p>
          <a:p>
            <a:r>
              <a:rPr lang="en-CA" sz="2800" dirty="0" smtClean="0"/>
              <a:t>Role of Association</a:t>
            </a:r>
          </a:p>
          <a:p>
            <a:pPr lvl="1"/>
            <a:r>
              <a:rPr lang="en-CA" sz="2400" dirty="0" smtClean="0"/>
              <a:t>Central facilitator of conduct</a:t>
            </a:r>
          </a:p>
          <a:p>
            <a:pPr lvl="1"/>
            <a:r>
              <a:rPr lang="en-CA" sz="2400" dirty="0" smtClean="0"/>
              <a:t>Used as a "cover" for illegal conduct (informal meetings)</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19</a:t>
            </a:fld>
            <a:endParaRPr lang="en-CA" dirty="0"/>
          </a:p>
        </p:txBody>
      </p:sp>
    </p:spTree>
    <p:extLst>
      <p:ext uri="{BB962C8B-B14F-4D97-AF65-F5344CB8AC3E}">
        <p14:creationId xmlns:p14="http://schemas.microsoft.com/office/powerpoint/2010/main" val="369244413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Steve </a:t>
            </a:r>
            <a:r>
              <a:rPr lang="en-US" b="1" dirty="0" smtClean="0"/>
              <a:t>Szentesi</a:t>
            </a:r>
            <a:br>
              <a:rPr lang="en-US" b="1" dirty="0" smtClean="0"/>
            </a:br>
            <a:r>
              <a:rPr lang="en-US" sz="2000" b="1" dirty="0" smtClean="0"/>
              <a:t>(604.601.2047/www.competitionlawcanada.com)</a:t>
            </a:r>
            <a:endParaRPr lang="en-CA" sz="2000" dirty="0"/>
          </a:p>
        </p:txBody>
      </p:sp>
      <p:sp>
        <p:nvSpPr>
          <p:cNvPr id="3" name="Content Placeholder 2"/>
          <p:cNvSpPr>
            <a:spLocks noGrp="1"/>
          </p:cNvSpPr>
          <p:nvPr>
            <p:ph idx="1"/>
          </p:nvPr>
        </p:nvSpPr>
        <p:spPr/>
        <p:txBody>
          <a:bodyPr>
            <a:normAutofit/>
          </a:bodyPr>
          <a:lstStyle/>
          <a:p>
            <a:r>
              <a:rPr lang="en-US" sz="1800" dirty="0"/>
              <a:t>Steve Szentesi practices competition law in Vancouver and Toronto and has provided advice in relation to a wide range of competition and regulatory matters.  </a:t>
            </a:r>
            <a:endParaRPr lang="en-US" sz="1800" dirty="0" smtClean="0"/>
          </a:p>
          <a:p>
            <a:r>
              <a:rPr lang="en-US" sz="1800" dirty="0" smtClean="0"/>
              <a:t>Steve </a:t>
            </a:r>
            <a:r>
              <a:rPr lang="en-US" sz="1800" dirty="0"/>
              <a:t>has worked at leading business law firms in Vancouver, Toronto and London, taught competition law at the University of British Columbia for three years and was in-house competition counsel for The Canadian Real Estate Association.  </a:t>
            </a:r>
            <a:endParaRPr lang="en-US" sz="1800" dirty="0" smtClean="0"/>
          </a:p>
          <a:p>
            <a:r>
              <a:rPr lang="en-US" sz="1800" dirty="0" smtClean="0"/>
              <a:t>Steve </a:t>
            </a:r>
            <a:r>
              <a:rPr lang="en-US" sz="1800" dirty="0"/>
              <a:t>is the co-author </a:t>
            </a:r>
            <a:r>
              <a:rPr lang="en-US" sz="1800" dirty="0" smtClean="0"/>
              <a:t>with Mark Katz of </a:t>
            </a:r>
            <a:r>
              <a:rPr lang="en-US" sz="1800" i="1" dirty="0"/>
              <a:t>The Competition Law Guide for Trade Associations in Canada</a:t>
            </a:r>
            <a:r>
              <a:rPr lang="en-US" sz="1800" dirty="0"/>
              <a:t> and author and instructor of a national competition course for Canadian real estate boards.  </a:t>
            </a:r>
            <a:endParaRPr lang="en-US" sz="1800" dirty="0" smtClean="0"/>
          </a:p>
          <a:p>
            <a:r>
              <a:rPr lang="en-US" sz="1800" dirty="0" smtClean="0"/>
              <a:t>Recent </a:t>
            </a:r>
            <a:r>
              <a:rPr lang="en-US" sz="1800" dirty="0"/>
              <a:t>matters include domestic and cross-border cartel cases, trade association compliance, advertising law advice and </a:t>
            </a:r>
            <a:r>
              <a:rPr lang="en-US" sz="1800" i="1" dirty="0"/>
              <a:t>Investment Canada Act</a:t>
            </a:r>
            <a:r>
              <a:rPr lang="en-US" sz="1800" dirty="0"/>
              <a:t> advice in relation to the BHP/Potash, Glencore/Viterra and CNOOC/Nexen mergers for U.S. and European hedge funds.</a:t>
            </a:r>
            <a:endParaRPr lang="en-CA" sz="18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a:t>
            </a:fld>
            <a:endParaRPr lang="en-CA" dirty="0"/>
          </a:p>
        </p:txBody>
      </p:sp>
    </p:spTree>
    <p:extLst>
      <p:ext uri="{BB962C8B-B14F-4D97-AF65-F5344CB8AC3E}">
        <p14:creationId xmlns:p14="http://schemas.microsoft.com/office/powerpoint/2010/main" val="672415076"/>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Hard Core </a:t>
            </a:r>
            <a:r>
              <a:rPr lang="en-US" b="1" dirty="0" smtClean="0"/>
              <a:t>Conduct (cont'd)</a:t>
            </a:r>
            <a:endParaRPr lang="en-CA" dirty="0"/>
          </a:p>
        </p:txBody>
      </p:sp>
      <p:sp>
        <p:nvSpPr>
          <p:cNvPr id="3" name="Content Placeholder 2"/>
          <p:cNvSpPr>
            <a:spLocks noGrp="1"/>
          </p:cNvSpPr>
          <p:nvPr>
            <p:ph idx="1"/>
          </p:nvPr>
        </p:nvSpPr>
        <p:spPr/>
        <p:txBody>
          <a:bodyPr>
            <a:noAutofit/>
          </a:bodyPr>
          <a:lstStyle/>
          <a:p>
            <a:pPr lvl="0"/>
            <a:r>
              <a:rPr lang="en-CA" sz="2400" b="1" dirty="0" smtClean="0"/>
              <a:t>BEST PRACTICES:</a:t>
            </a:r>
            <a:endParaRPr lang="en-CA" sz="2400" b="1" dirty="0"/>
          </a:p>
          <a:p>
            <a:pPr lvl="0"/>
            <a:r>
              <a:rPr lang="en-CA" sz="2000" dirty="0" smtClean="0"/>
              <a:t>DO NOT adopt any form of policy, plan, program, arrangement or rule that involves "naked" price fixing, market allocation, output restrictions, bid-rigging</a:t>
            </a:r>
          </a:p>
          <a:p>
            <a:pPr lvl="0"/>
            <a:r>
              <a:rPr lang="en-CA" sz="2000" dirty="0" smtClean="0"/>
              <a:t>DO NOT permit the discussion of these matters at formal meetings:</a:t>
            </a:r>
          </a:p>
          <a:p>
            <a:pPr lvl="1"/>
            <a:r>
              <a:rPr lang="en-CA" sz="1800" dirty="0"/>
              <a:t>DO prepare agendas in advance and stick to them</a:t>
            </a:r>
          </a:p>
          <a:p>
            <a:pPr lvl="1"/>
            <a:r>
              <a:rPr lang="en-CA" sz="1800" dirty="0"/>
              <a:t>DO NOT allow meetings to become hijacked</a:t>
            </a:r>
          </a:p>
          <a:p>
            <a:pPr lvl="1"/>
            <a:r>
              <a:rPr lang="en-CA" sz="1800" dirty="0"/>
              <a:t>DO keep minutes</a:t>
            </a:r>
          </a:p>
          <a:p>
            <a:pPr lvl="1"/>
            <a:r>
              <a:rPr lang="en-CA" sz="1800" dirty="0"/>
              <a:t>DO consider having counsel present</a:t>
            </a:r>
          </a:p>
          <a:p>
            <a:pPr lvl="0"/>
            <a:r>
              <a:rPr lang="en-CA" sz="2000" dirty="0" smtClean="0"/>
              <a:t>DO caution members not to engage in inappropriate discussions in any informal encounters</a:t>
            </a:r>
          </a:p>
        </p:txBody>
      </p:sp>
      <p:sp>
        <p:nvSpPr>
          <p:cNvPr id="4" name="Slide Number Placeholder 3"/>
          <p:cNvSpPr>
            <a:spLocks noGrp="1"/>
          </p:cNvSpPr>
          <p:nvPr>
            <p:ph type="sldNum" sz="quarter" idx="12"/>
          </p:nvPr>
        </p:nvSpPr>
        <p:spPr/>
        <p:txBody>
          <a:bodyPr/>
          <a:lstStyle/>
          <a:p>
            <a:fld id="{FDD44C28-020E-4043-ABD6-88967BA45F22}" type="slidenum">
              <a:rPr lang="en-CA" smtClean="0"/>
              <a:pPr/>
              <a:t>20</a:t>
            </a:fld>
            <a:endParaRPr lang="en-CA" dirty="0"/>
          </a:p>
        </p:txBody>
      </p:sp>
    </p:spTree>
    <p:extLst>
      <p:ext uri="{BB962C8B-B14F-4D97-AF65-F5344CB8AC3E}">
        <p14:creationId xmlns:p14="http://schemas.microsoft.com/office/powerpoint/2010/main" val="52890275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Fee Schedules &amp; Compensation</a:t>
            </a:r>
            <a:endParaRPr lang="en-CA" dirty="0"/>
          </a:p>
        </p:txBody>
      </p:sp>
      <p:sp>
        <p:nvSpPr>
          <p:cNvPr id="3" name="Content Placeholder 2"/>
          <p:cNvSpPr>
            <a:spLocks noGrp="1"/>
          </p:cNvSpPr>
          <p:nvPr>
            <p:ph idx="1"/>
          </p:nvPr>
        </p:nvSpPr>
        <p:spPr/>
        <p:txBody>
          <a:bodyPr>
            <a:normAutofit/>
          </a:bodyPr>
          <a:lstStyle/>
          <a:p>
            <a:pPr lvl="0"/>
            <a:r>
              <a:rPr lang="en-US" sz="2800" dirty="0"/>
              <a:t>Associations sometimes formulate and adopt fee schedules for </a:t>
            </a:r>
            <a:r>
              <a:rPr lang="en-US" sz="2800" dirty="0" smtClean="0"/>
              <a:t>members</a:t>
            </a:r>
          </a:p>
          <a:p>
            <a:pPr lvl="0"/>
            <a:r>
              <a:rPr lang="en-US" sz="2800" dirty="0"/>
              <a:t>Possible issues relating to:</a:t>
            </a:r>
            <a:endParaRPr lang="en-CA" sz="2800" dirty="0"/>
          </a:p>
          <a:p>
            <a:pPr lvl="1"/>
            <a:r>
              <a:rPr lang="en-US" sz="2400" dirty="0"/>
              <a:t>Mandatory fee schedules</a:t>
            </a:r>
            <a:endParaRPr lang="en-CA" sz="2400" dirty="0"/>
          </a:p>
          <a:p>
            <a:pPr lvl="1"/>
            <a:r>
              <a:rPr lang="en-US" sz="2400" dirty="0"/>
              <a:t>Voluntary or suggested fee guidelines</a:t>
            </a:r>
            <a:endParaRPr lang="en-CA" sz="2400" dirty="0"/>
          </a:p>
          <a:p>
            <a:pPr lvl="1"/>
            <a:r>
              <a:rPr lang="en-US" sz="2400" dirty="0"/>
              <a:t>Collective negotiations </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21</a:t>
            </a:fld>
            <a:endParaRPr lang="en-CA" dirty="0"/>
          </a:p>
        </p:txBody>
      </p:sp>
    </p:spTree>
    <p:extLst>
      <p:ext uri="{BB962C8B-B14F-4D97-AF65-F5344CB8AC3E}">
        <p14:creationId xmlns:p14="http://schemas.microsoft.com/office/powerpoint/2010/main" val="1488656986"/>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Fee Schedules &amp; Compensation – Mandatory Fee Schedules</a:t>
            </a:r>
            <a:endParaRPr lang="en-CA" dirty="0"/>
          </a:p>
        </p:txBody>
      </p:sp>
      <p:sp>
        <p:nvSpPr>
          <p:cNvPr id="3" name="Content Placeholder 2"/>
          <p:cNvSpPr>
            <a:spLocks noGrp="1"/>
          </p:cNvSpPr>
          <p:nvPr>
            <p:ph idx="1"/>
          </p:nvPr>
        </p:nvSpPr>
        <p:spPr/>
        <p:txBody>
          <a:bodyPr>
            <a:noAutofit/>
          </a:bodyPr>
          <a:lstStyle/>
          <a:p>
            <a:pPr lvl="0"/>
            <a:r>
              <a:rPr lang="en-US" sz="2200" dirty="0"/>
              <a:t>Many association prosecutions based on adoption of mandatory fee schedules – e.g.:</a:t>
            </a:r>
            <a:endParaRPr lang="en-CA" sz="2200" dirty="0"/>
          </a:p>
          <a:p>
            <a:pPr lvl="1"/>
            <a:r>
              <a:rPr lang="en-US" sz="2200" i="1" dirty="0"/>
              <a:t>R. v. Howard Smith Paper Mills Ltd.</a:t>
            </a:r>
            <a:endParaRPr lang="en-CA" sz="2200" dirty="0"/>
          </a:p>
          <a:p>
            <a:pPr lvl="1"/>
            <a:r>
              <a:rPr lang="en-US" sz="2200" i="1" dirty="0"/>
              <a:t>R. v. B.C. Professional Pharmacists’ Society</a:t>
            </a:r>
            <a:endParaRPr lang="en-CA" sz="2200" dirty="0"/>
          </a:p>
          <a:p>
            <a:pPr lvl="1"/>
            <a:r>
              <a:rPr lang="en-US" sz="2200" i="1" dirty="0"/>
              <a:t>R. v. Kent County Law Association</a:t>
            </a:r>
            <a:r>
              <a:rPr lang="en-US" sz="2200" dirty="0"/>
              <a:t> </a:t>
            </a:r>
            <a:endParaRPr lang="en-CA" sz="2200" dirty="0"/>
          </a:p>
          <a:p>
            <a:pPr lvl="0"/>
            <a:r>
              <a:rPr lang="en-US" sz="2200" dirty="0"/>
              <a:t>Some pre-2010 </a:t>
            </a:r>
            <a:r>
              <a:rPr lang="en-US" sz="2200" i="1" dirty="0"/>
              <a:t>Competition Act</a:t>
            </a:r>
            <a:r>
              <a:rPr lang="en-US" sz="2200" dirty="0"/>
              <a:t> amendment cases unsuccessful based on failure to prove competitive effects under former section 45</a:t>
            </a:r>
            <a:endParaRPr lang="en-CA" sz="2200" dirty="0"/>
          </a:p>
          <a:p>
            <a:pPr lvl="0"/>
            <a:r>
              <a:rPr lang="en-US" sz="2200" dirty="0"/>
              <a:t>Competitive effects test no longer required – i.e., lower enforcement </a:t>
            </a:r>
            <a:r>
              <a:rPr lang="en-US" sz="2200" dirty="0" smtClean="0"/>
              <a:t>bar</a:t>
            </a:r>
            <a:endParaRPr lang="en-CA" sz="22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22</a:t>
            </a:fld>
            <a:endParaRPr lang="en-CA" dirty="0"/>
          </a:p>
        </p:txBody>
      </p:sp>
    </p:spTree>
    <p:extLst>
      <p:ext uri="{BB962C8B-B14F-4D97-AF65-F5344CB8AC3E}">
        <p14:creationId xmlns:p14="http://schemas.microsoft.com/office/powerpoint/2010/main" val="322378056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Fee Schedules &amp; Compensation </a:t>
            </a:r>
            <a:r>
              <a:rPr lang="en-US" b="1" dirty="0" smtClean="0"/>
              <a:t>–Fee </a:t>
            </a:r>
            <a:r>
              <a:rPr lang="en-US" b="1" dirty="0"/>
              <a:t>Schedules</a:t>
            </a:r>
            <a:endParaRPr lang="en-CA" dirty="0"/>
          </a:p>
        </p:txBody>
      </p:sp>
      <p:sp>
        <p:nvSpPr>
          <p:cNvPr id="3" name="Content Placeholder 2"/>
          <p:cNvSpPr>
            <a:spLocks noGrp="1"/>
          </p:cNvSpPr>
          <p:nvPr>
            <p:ph idx="1"/>
          </p:nvPr>
        </p:nvSpPr>
        <p:spPr/>
        <p:txBody>
          <a:bodyPr>
            <a:noAutofit/>
          </a:bodyPr>
          <a:lstStyle/>
          <a:p>
            <a:pPr lvl="0"/>
            <a:r>
              <a:rPr lang="en-CA" sz="2600" b="1" dirty="0" smtClean="0"/>
              <a:t>BEST PRACTICES:</a:t>
            </a:r>
          </a:p>
          <a:p>
            <a:r>
              <a:rPr lang="en-CA" sz="2200" dirty="0" smtClean="0"/>
              <a:t>DO NOT adopt mandatory fee schedules</a:t>
            </a:r>
          </a:p>
          <a:p>
            <a:r>
              <a:rPr lang="en-CA" sz="2200" dirty="0" smtClean="0"/>
              <a:t>DO consider possible alternatives to voluntary fee schedules</a:t>
            </a:r>
          </a:p>
          <a:p>
            <a:r>
              <a:rPr lang="en-CA" sz="2200" dirty="0" smtClean="0"/>
              <a:t>IF your association decides to adopt a voluntary fee schedule:</a:t>
            </a:r>
          </a:p>
          <a:p>
            <a:pPr lvl="1"/>
            <a:r>
              <a:rPr lang="en-CA" sz="1800" dirty="0" smtClean="0"/>
              <a:t>DO state clearly that the schedule is for information purposes only and not mandatory</a:t>
            </a:r>
          </a:p>
          <a:p>
            <a:pPr lvl="1"/>
            <a:r>
              <a:rPr lang="en-CA" sz="1800" dirty="0" smtClean="0"/>
              <a:t>DO NOT promote compliance with schedule </a:t>
            </a:r>
          </a:p>
          <a:p>
            <a:pPr lvl="1"/>
            <a:r>
              <a:rPr lang="en-CA" sz="1800" dirty="0" smtClean="0"/>
              <a:t>DO NOT monitor or impose sanctions for non-compliance</a:t>
            </a:r>
          </a:p>
          <a:p>
            <a:pPr lvl="1"/>
            <a:r>
              <a:rPr lang="en-CA" sz="1800" dirty="0" smtClean="0"/>
              <a:t>DO establish guidelines to guard against inappropriate information exchanges</a:t>
            </a:r>
          </a:p>
          <a:p>
            <a:pPr lvl="1"/>
            <a:endParaRPr lang="en-CA" sz="18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23</a:t>
            </a:fld>
            <a:endParaRPr lang="en-CA" dirty="0"/>
          </a:p>
        </p:txBody>
      </p:sp>
    </p:spTree>
    <p:extLst>
      <p:ext uri="{BB962C8B-B14F-4D97-AF65-F5344CB8AC3E}">
        <p14:creationId xmlns:p14="http://schemas.microsoft.com/office/powerpoint/2010/main" val="2917994024"/>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Fee Schedules &amp; Compensation – Joint Negotiations</a:t>
            </a:r>
            <a:endParaRPr lang="en-CA" dirty="0"/>
          </a:p>
        </p:txBody>
      </p:sp>
      <p:sp>
        <p:nvSpPr>
          <p:cNvPr id="3" name="Content Placeholder 2"/>
          <p:cNvSpPr>
            <a:spLocks noGrp="1"/>
          </p:cNvSpPr>
          <p:nvPr>
            <p:ph idx="1"/>
          </p:nvPr>
        </p:nvSpPr>
        <p:spPr/>
        <p:txBody>
          <a:bodyPr>
            <a:noAutofit/>
          </a:bodyPr>
          <a:lstStyle/>
          <a:p>
            <a:pPr lvl="0"/>
            <a:r>
              <a:rPr lang="en-US" sz="2400" dirty="0" smtClean="0"/>
              <a:t>Joint </a:t>
            </a:r>
            <a:r>
              <a:rPr lang="en-US" sz="2400" dirty="0"/>
              <a:t>association </a:t>
            </a:r>
            <a:r>
              <a:rPr lang="en-US" sz="2400" dirty="0" smtClean="0"/>
              <a:t>negotiations can also raise issues</a:t>
            </a:r>
            <a:endParaRPr lang="en-CA" sz="2400" dirty="0"/>
          </a:p>
          <a:p>
            <a:r>
              <a:rPr lang="en-US" sz="2400" dirty="0"/>
              <a:t>Principal concerns: </a:t>
            </a:r>
            <a:r>
              <a:rPr lang="en-US" sz="2400" dirty="0" smtClean="0"/>
              <a:t>lead to price-fixing </a:t>
            </a:r>
            <a:r>
              <a:rPr lang="en-US" sz="2400" dirty="0"/>
              <a:t>agreement or otherwise lessen competition</a:t>
            </a:r>
            <a:endParaRPr lang="en-CA" sz="22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24</a:t>
            </a:fld>
            <a:endParaRPr lang="en-CA" dirty="0"/>
          </a:p>
        </p:txBody>
      </p:sp>
    </p:spTree>
    <p:extLst>
      <p:ext uri="{BB962C8B-B14F-4D97-AF65-F5344CB8AC3E}">
        <p14:creationId xmlns:p14="http://schemas.microsoft.com/office/powerpoint/2010/main" val="720303874"/>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Joint Negotiations (cont’d)</a:t>
            </a:r>
            <a:endParaRPr lang="en-CA" dirty="0"/>
          </a:p>
        </p:txBody>
      </p:sp>
      <p:sp>
        <p:nvSpPr>
          <p:cNvPr id="3" name="Content Placeholder 2"/>
          <p:cNvSpPr>
            <a:spLocks noGrp="1"/>
          </p:cNvSpPr>
          <p:nvPr>
            <p:ph idx="1"/>
          </p:nvPr>
        </p:nvSpPr>
        <p:spPr/>
        <p:txBody>
          <a:bodyPr>
            <a:noAutofit/>
          </a:bodyPr>
          <a:lstStyle/>
          <a:p>
            <a:pPr lvl="0"/>
            <a:r>
              <a:rPr lang="en-US" sz="2400" dirty="0"/>
              <a:t>Key cases: Canadian pharmacy cases (e.g., </a:t>
            </a:r>
            <a:r>
              <a:rPr lang="en-US" sz="2400" i="1" dirty="0"/>
              <a:t>R. v. Nova Scotia Pharmacy Society</a:t>
            </a:r>
            <a:r>
              <a:rPr lang="en-US" sz="2400" dirty="0"/>
              <a:t>, </a:t>
            </a:r>
            <a:r>
              <a:rPr lang="en-US" sz="2400" i="1" dirty="0"/>
              <a:t>R. v. Professional </a:t>
            </a:r>
            <a:r>
              <a:rPr lang="en-US" sz="2400" i="1" dirty="0" smtClean="0"/>
              <a:t>Pharmacists' </a:t>
            </a:r>
            <a:r>
              <a:rPr lang="en-US" sz="2400" i="1" dirty="0"/>
              <a:t>Society</a:t>
            </a:r>
            <a:r>
              <a:rPr lang="en-US" sz="2400" dirty="0"/>
              <a:t>, </a:t>
            </a:r>
            <a:r>
              <a:rPr lang="en-US" sz="2400" i="1" dirty="0"/>
              <a:t>R. v. Metropolitan Toronto </a:t>
            </a:r>
            <a:r>
              <a:rPr lang="en-US" sz="2400" i="1" dirty="0" smtClean="0"/>
              <a:t>Pharmacists' </a:t>
            </a:r>
            <a:r>
              <a:rPr lang="en-US" sz="2400" i="1" dirty="0"/>
              <a:t>Assn</a:t>
            </a:r>
            <a:r>
              <a:rPr lang="en-US" sz="2400" dirty="0"/>
              <a:t>)</a:t>
            </a:r>
            <a:endParaRPr lang="en-CA" sz="2400" dirty="0"/>
          </a:p>
          <a:p>
            <a:pPr lvl="0"/>
            <a:r>
              <a:rPr lang="en-US" sz="2400" dirty="0"/>
              <a:t>Bureau has set out factors to reduce risk (advisory opinions)</a:t>
            </a:r>
            <a:endParaRPr lang="en-CA" sz="2400" dirty="0"/>
          </a:p>
          <a:p>
            <a:r>
              <a:rPr lang="en-US" sz="2400" dirty="0"/>
              <a:t>International enforcement agencies have recommended some models to reduce risk (e.g., U.S. DoJ, Irish Competition Authority) </a:t>
            </a:r>
            <a:endParaRPr lang="en-CA" sz="22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25</a:t>
            </a:fld>
            <a:endParaRPr lang="en-CA" dirty="0"/>
          </a:p>
        </p:txBody>
      </p:sp>
    </p:spTree>
    <p:extLst>
      <p:ext uri="{BB962C8B-B14F-4D97-AF65-F5344CB8AC3E}">
        <p14:creationId xmlns:p14="http://schemas.microsoft.com/office/powerpoint/2010/main" val="245471254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800" b="1" dirty="0" smtClean="0"/>
              <a:t>CASE STUDY 1</a:t>
            </a:r>
            <a:endParaRPr lang="en-CA" sz="2800" b="1" dirty="0"/>
          </a:p>
        </p:txBody>
      </p:sp>
      <p:sp>
        <p:nvSpPr>
          <p:cNvPr id="3" name="Content Placeholder 2"/>
          <p:cNvSpPr>
            <a:spLocks noGrp="1"/>
          </p:cNvSpPr>
          <p:nvPr>
            <p:ph idx="1"/>
          </p:nvPr>
        </p:nvSpPr>
        <p:spPr/>
        <p:txBody>
          <a:bodyPr>
            <a:noAutofit/>
          </a:bodyPr>
          <a:lstStyle/>
          <a:p>
            <a:pPr marL="0" lvl="0" indent="0">
              <a:buNone/>
            </a:pPr>
            <a:r>
              <a:rPr lang="en-US" sz="1800" dirty="0"/>
              <a:t>The national knee-bone x-ray association holds an annual meeting once a year during which, among other things, it updates and publishes a fee guide for its several thousand members.  The guide is part of an effort by the association and its members to have an </a:t>
            </a:r>
            <a:r>
              <a:rPr lang="en-US" sz="1800" dirty="0" smtClean="0"/>
              <a:t>"open </a:t>
            </a:r>
            <a:r>
              <a:rPr lang="en-US" sz="1800" dirty="0"/>
              <a:t>pricing </a:t>
            </a:r>
            <a:r>
              <a:rPr lang="en-US" sz="1800" dirty="0" smtClean="0"/>
              <a:t>policy" </a:t>
            </a:r>
            <a:r>
              <a:rPr lang="en-US" sz="1800" dirty="0"/>
              <a:t>without fixing prices.  The guide is compiled based on current fee, cost and other relevant fee-related information collected by association staff, some of which are competing knee-bone x-ray professionals, from members during the previous year.  The fee guide includes clear statements that the fees are </a:t>
            </a:r>
            <a:r>
              <a:rPr lang="en-US" sz="1800" dirty="0" smtClean="0"/>
              <a:t>"recommended </a:t>
            </a:r>
            <a:r>
              <a:rPr lang="en-US" sz="1800" dirty="0"/>
              <a:t>fees </a:t>
            </a:r>
            <a:r>
              <a:rPr lang="en-US" sz="1800" dirty="0" smtClean="0"/>
              <a:t>only" </a:t>
            </a:r>
            <a:r>
              <a:rPr lang="en-US" sz="1800" dirty="0"/>
              <a:t>and that members are </a:t>
            </a:r>
            <a:r>
              <a:rPr lang="en-US" sz="1800" dirty="0" smtClean="0"/>
              <a:t>"free </a:t>
            </a:r>
            <a:r>
              <a:rPr lang="en-US" sz="1800" dirty="0"/>
              <a:t>to determine their own </a:t>
            </a:r>
            <a:r>
              <a:rPr lang="en-US" sz="1800" dirty="0" smtClean="0"/>
              <a:t>fees".  </a:t>
            </a:r>
            <a:r>
              <a:rPr lang="en-US" sz="1800" dirty="0"/>
              <a:t>The association discusses the pricing and related data it collects at association and board meetings and keeps the raw data collected for other projects.  In practice, the majority of knee-bone x-ray technicians adhere to the suggested fees in their association’s fee guide, from time-to-time the association disciplines members who deviate significantly from the guide and some members, when asked about knee-bone x-ray fees by the general public, reply that their association has fee guidelines.</a:t>
            </a:r>
            <a:endParaRPr lang="en-CA" sz="18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26</a:t>
            </a:fld>
            <a:endParaRPr lang="en-CA" dirty="0"/>
          </a:p>
        </p:txBody>
      </p:sp>
    </p:spTree>
    <p:extLst>
      <p:ext uri="{BB962C8B-B14F-4D97-AF65-F5344CB8AC3E}">
        <p14:creationId xmlns:p14="http://schemas.microsoft.com/office/powerpoint/2010/main" val="2854378120"/>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2400" b="1" dirty="0" smtClean="0"/>
              <a:t>CASE STUDY 2</a:t>
            </a:r>
            <a:endParaRPr lang="en-CA" sz="2400" dirty="0"/>
          </a:p>
        </p:txBody>
      </p:sp>
      <p:sp>
        <p:nvSpPr>
          <p:cNvPr id="3" name="Content Placeholder 2"/>
          <p:cNvSpPr>
            <a:spLocks noGrp="1"/>
          </p:cNvSpPr>
          <p:nvPr>
            <p:ph idx="1"/>
          </p:nvPr>
        </p:nvSpPr>
        <p:spPr>
          <a:xfrm>
            <a:off x="395536" y="1196752"/>
            <a:ext cx="8291264" cy="4929411"/>
          </a:xfrm>
        </p:spPr>
        <p:txBody>
          <a:bodyPr>
            <a:normAutofit/>
          </a:bodyPr>
          <a:lstStyle/>
          <a:p>
            <a:pPr marL="0" lvl="0" indent="0">
              <a:buNone/>
            </a:pPr>
            <a:r>
              <a:rPr lang="en-US" sz="2000" dirty="0"/>
              <a:t>For some years the Western Canadian hearing aid retailers association has assisted its members negotiate prices for sales to some Federal Government departments.  One department in particular, which is a particularly powerful buyer and represents a large portion of </a:t>
            </a:r>
            <a:r>
              <a:rPr lang="en-US" sz="2000" dirty="0" smtClean="0"/>
              <a:t>members' </a:t>
            </a:r>
            <a:r>
              <a:rPr lang="en-US" sz="2000" dirty="0"/>
              <a:t>sales, has been Veterans Affairs Canada.  The association sees its periodic negotiation role as a natural part of its services for members, has formed task forces and steering groups (made up of association personnel and competing members) to assist with negotiations and has historically tended have proposed framework sales agreements with Government agencies ratified by its members.  A fair amount of industry information (pricing, costs, customers, etc.) is circulated among members during typical negotiations with the end result </a:t>
            </a:r>
            <a:r>
              <a:rPr lang="en-US" sz="2000" dirty="0" smtClean="0"/>
              <a:t>usually </a:t>
            </a:r>
            <a:r>
              <a:rPr lang="en-US" sz="2000" dirty="0"/>
              <a:t>consisting of a framework sale agreement (between the association and the Government agency) and individual distribution agreements (between individual members and the Government agency), with prices established based on the joint negotiations.</a:t>
            </a:r>
            <a:endParaRPr lang="en-CA" sz="20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27</a:t>
            </a:fld>
            <a:endParaRPr lang="en-CA" dirty="0"/>
          </a:p>
        </p:txBody>
      </p:sp>
    </p:spTree>
    <p:extLst>
      <p:ext uri="{BB962C8B-B14F-4D97-AF65-F5344CB8AC3E}">
        <p14:creationId xmlns:p14="http://schemas.microsoft.com/office/powerpoint/2010/main" val="2661048384"/>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Data Collection </a:t>
            </a:r>
            <a:br>
              <a:rPr lang="en-US" b="1" dirty="0" smtClean="0"/>
            </a:br>
            <a:r>
              <a:rPr lang="en-US" b="1" dirty="0" smtClean="0"/>
              <a:t>and Information Exchanges</a:t>
            </a:r>
            <a:endParaRPr lang="en-CA" dirty="0"/>
          </a:p>
        </p:txBody>
      </p:sp>
      <p:sp>
        <p:nvSpPr>
          <p:cNvPr id="3" name="Content Placeholder 2"/>
          <p:cNvSpPr>
            <a:spLocks noGrp="1"/>
          </p:cNvSpPr>
          <p:nvPr>
            <p:ph idx="1"/>
          </p:nvPr>
        </p:nvSpPr>
        <p:spPr/>
        <p:txBody>
          <a:bodyPr>
            <a:noAutofit/>
          </a:bodyPr>
          <a:lstStyle/>
          <a:p>
            <a:pPr lvl="0"/>
            <a:r>
              <a:rPr lang="en-CA" sz="2400" dirty="0" smtClean="0"/>
              <a:t>Information collection is a commonplace association function</a:t>
            </a:r>
          </a:p>
          <a:p>
            <a:pPr lvl="0"/>
            <a:r>
              <a:rPr lang="en-CA" sz="2400" dirty="0" smtClean="0"/>
              <a:t>Used for legitimate purposes such as industry benchmarking, safety standards, lobbying</a:t>
            </a:r>
          </a:p>
          <a:p>
            <a:pPr lvl="0"/>
            <a:r>
              <a:rPr lang="en-CA" sz="2400" dirty="0" smtClean="0"/>
              <a:t>But collection and exchange of competitively sensitive information can raise concerns if used to facilitate illegal agreements</a:t>
            </a:r>
          </a:p>
          <a:p>
            <a:pPr lvl="0"/>
            <a:r>
              <a:rPr lang="en-CA" sz="2400" dirty="0" smtClean="0"/>
              <a:t>See Bureau </a:t>
            </a:r>
            <a:r>
              <a:rPr lang="en-CA" sz="2400" i="1" dirty="0" smtClean="0"/>
              <a:t>Competitor Collaboration Guidelines</a:t>
            </a:r>
            <a:r>
              <a:rPr lang="en-CA" sz="2400" dirty="0" smtClean="0"/>
              <a:t>: cartels often involve and are based on information exchanges between competitors (e.g., to monitor adherence by cartel participants)</a:t>
            </a:r>
            <a:endParaRPr lang="en-CA" sz="22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28</a:t>
            </a:fld>
            <a:endParaRPr lang="en-CA" dirty="0"/>
          </a:p>
        </p:txBody>
      </p:sp>
    </p:spTree>
    <p:extLst>
      <p:ext uri="{BB962C8B-B14F-4D97-AF65-F5344CB8AC3E}">
        <p14:creationId xmlns:p14="http://schemas.microsoft.com/office/powerpoint/2010/main" val="40296259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Data Collection and</a:t>
            </a:r>
            <a:br>
              <a:rPr lang="en-US" b="1" dirty="0" smtClean="0"/>
            </a:br>
            <a:r>
              <a:rPr lang="en-US" b="1" dirty="0" smtClean="0"/>
              <a:t>Information Exchanges (cont'd)</a:t>
            </a:r>
            <a:endParaRPr lang="en-CA" dirty="0"/>
          </a:p>
        </p:txBody>
      </p:sp>
      <p:sp>
        <p:nvSpPr>
          <p:cNvPr id="3" name="Content Placeholder 2"/>
          <p:cNvSpPr>
            <a:spLocks noGrp="1"/>
          </p:cNvSpPr>
          <p:nvPr>
            <p:ph idx="1"/>
          </p:nvPr>
        </p:nvSpPr>
        <p:spPr>
          <a:xfrm>
            <a:off x="467544" y="1484784"/>
            <a:ext cx="8219256" cy="4641379"/>
          </a:xfrm>
        </p:spPr>
        <p:txBody>
          <a:bodyPr>
            <a:noAutofit/>
          </a:bodyPr>
          <a:lstStyle/>
          <a:p>
            <a:pPr lvl="0"/>
            <a:r>
              <a:rPr lang="en-CA" sz="2200" dirty="0" smtClean="0"/>
              <a:t>Relevant factors to assess information exchange risk:</a:t>
            </a:r>
          </a:p>
          <a:p>
            <a:pPr lvl="1"/>
            <a:r>
              <a:rPr lang="en-CA" sz="1800" b="1" dirty="0" smtClean="0"/>
              <a:t>Type of information</a:t>
            </a:r>
            <a:r>
              <a:rPr lang="en-CA" sz="1800" dirty="0" smtClean="0"/>
              <a:t> – "competitively sensitive" confidential information (pricing, costs, terms of sale, markets and territories, capacity/production, customers, business/strategic plans) v. competitively neutral or public</a:t>
            </a:r>
          </a:p>
          <a:p>
            <a:pPr lvl="1"/>
            <a:r>
              <a:rPr lang="en-CA" sz="1800" b="1" dirty="0" smtClean="0"/>
              <a:t>Currency of information</a:t>
            </a:r>
            <a:r>
              <a:rPr lang="en-CA" sz="1800" dirty="0" smtClean="0"/>
              <a:t> – current/future v. historic</a:t>
            </a:r>
          </a:p>
          <a:p>
            <a:pPr lvl="1"/>
            <a:r>
              <a:rPr lang="en-CA" sz="1800" b="1" dirty="0" smtClean="0"/>
              <a:t>Frequency of exchange</a:t>
            </a:r>
            <a:r>
              <a:rPr lang="en-CA" sz="1800" dirty="0" smtClean="0"/>
              <a:t> – frequent v. occasional</a:t>
            </a:r>
          </a:p>
          <a:p>
            <a:pPr lvl="1"/>
            <a:r>
              <a:rPr lang="en-CA" sz="1800" b="1" dirty="0" smtClean="0"/>
              <a:t>Level of detail and aggregation</a:t>
            </a:r>
            <a:r>
              <a:rPr lang="en-CA" sz="1800" dirty="0" smtClean="0"/>
              <a:t> – aggregated v. company specific</a:t>
            </a:r>
          </a:p>
          <a:p>
            <a:pPr lvl="1"/>
            <a:r>
              <a:rPr lang="en-CA" sz="1800" b="1" dirty="0" smtClean="0"/>
              <a:t>Who has access</a:t>
            </a:r>
            <a:r>
              <a:rPr lang="en-CA" sz="1800" dirty="0" smtClean="0"/>
              <a:t> – will the information be accessible to company personnel who are directly involved in competitively sensitive activities?</a:t>
            </a:r>
          </a:p>
          <a:p>
            <a:pPr lvl="1"/>
            <a:r>
              <a:rPr lang="en-CA" sz="1800" b="1" dirty="0" smtClean="0"/>
              <a:t>Use of a third party</a:t>
            </a:r>
            <a:r>
              <a:rPr lang="en-CA" sz="1800" dirty="0" smtClean="0"/>
              <a:t> – will an outside party be used to gather and analyze information?</a:t>
            </a:r>
          </a:p>
          <a:p>
            <a:pPr lvl="1"/>
            <a:r>
              <a:rPr lang="en-CA" sz="1800" b="1" dirty="0" smtClean="0"/>
              <a:t>Market characteristics</a:t>
            </a:r>
            <a:r>
              <a:rPr lang="en-CA" sz="1800" dirty="0" smtClean="0"/>
              <a:t> – is the market susceptible to collusion (concentration/barriers to entry)?</a:t>
            </a:r>
          </a:p>
          <a:p>
            <a:pPr lvl="1"/>
            <a:r>
              <a:rPr lang="en-CA" sz="1800" b="1" dirty="0" smtClean="0"/>
              <a:t>Purpose</a:t>
            </a:r>
            <a:r>
              <a:rPr lang="en-CA" sz="1800" dirty="0" smtClean="0"/>
              <a:t> – is there a legitimate, pro-competitive objective?</a:t>
            </a:r>
            <a:endParaRPr lang="en-CA" sz="1800" b="1"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29</a:t>
            </a:fld>
            <a:endParaRPr lang="en-CA" dirty="0"/>
          </a:p>
        </p:txBody>
      </p:sp>
    </p:spTree>
    <p:extLst>
      <p:ext uri="{BB962C8B-B14F-4D97-AF65-F5344CB8AC3E}">
        <p14:creationId xmlns:p14="http://schemas.microsoft.com/office/powerpoint/2010/main" val="357064925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Mark Katz</a:t>
            </a:r>
            <a:br>
              <a:rPr lang="en-US" b="1" dirty="0" smtClean="0"/>
            </a:br>
            <a:r>
              <a:rPr lang="en-US" sz="2000" b="1" dirty="0" smtClean="0"/>
              <a:t>(416.863.5578/mkatz@dwpv.com)</a:t>
            </a:r>
            <a:endParaRPr lang="en-CA" sz="2000" dirty="0"/>
          </a:p>
        </p:txBody>
      </p:sp>
      <p:sp>
        <p:nvSpPr>
          <p:cNvPr id="3" name="Content Placeholder 2"/>
          <p:cNvSpPr>
            <a:spLocks noGrp="1"/>
          </p:cNvSpPr>
          <p:nvPr>
            <p:ph idx="1"/>
          </p:nvPr>
        </p:nvSpPr>
        <p:spPr>
          <a:xfrm>
            <a:off x="467544" y="1412776"/>
            <a:ext cx="8219256" cy="4713387"/>
          </a:xfrm>
        </p:spPr>
        <p:txBody>
          <a:bodyPr>
            <a:normAutofit/>
          </a:bodyPr>
          <a:lstStyle/>
          <a:p>
            <a:r>
              <a:rPr lang="en-US" sz="1800" dirty="0"/>
              <a:t>Mark Katz is a partner in the Competition &amp; Foreign Investment </a:t>
            </a:r>
            <a:r>
              <a:rPr lang="en-US" sz="1800" dirty="0" smtClean="0"/>
              <a:t>Review practice </a:t>
            </a:r>
            <a:r>
              <a:rPr lang="en-US" sz="1800" dirty="0"/>
              <a:t>of Davies Ward Phillips &amp; Vineberg </a:t>
            </a:r>
            <a:r>
              <a:rPr lang="en-US" sz="1800" dirty="0" smtClean="0"/>
              <a:t>LLP.  </a:t>
            </a:r>
          </a:p>
          <a:p>
            <a:r>
              <a:rPr lang="en-US" sz="1800" dirty="0" smtClean="0"/>
              <a:t>Mark advises </a:t>
            </a:r>
            <a:r>
              <a:rPr lang="en-US" sz="1800" dirty="0"/>
              <a:t>domestic and international clients on a wide variety of competition law matters, such as mergers and acquisitions, criminal cartel investigations, joint ventures, abuse of dominance, distribution and pricing practices, misleading advertising and </a:t>
            </a:r>
            <a:r>
              <a:rPr lang="en-US" sz="1800" dirty="0" smtClean="0"/>
              <a:t>compliance. </a:t>
            </a:r>
          </a:p>
          <a:p>
            <a:r>
              <a:rPr lang="en-US" sz="1800" dirty="0" smtClean="0"/>
              <a:t>Mark </a:t>
            </a:r>
            <a:r>
              <a:rPr lang="en-US" sz="1800" dirty="0"/>
              <a:t>also provides advice with respect to the application of the </a:t>
            </a:r>
            <a:r>
              <a:rPr lang="en-US" sz="1800" i="1" dirty="0"/>
              <a:t>Investment Canada Act </a:t>
            </a:r>
            <a:r>
              <a:rPr lang="en-US" sz="1800" dirty="0" smtClean="0"/>
              <a:t>and </a:t>
            </a:r>
            <a:r>
              <a:rPr lang="en-US" sz="1800" dirty="0"/>
              <a:t>other legislation governing foreign investment in Canada.  </a:t>
            </a:r>
            <a:endParaRPr lang="en-US" sz="1800" dirty="0" smtClean="0"/>
          </a:p>
          <a:p>
            <a:r>
              <a:rPr lang="en-US" sz="1800" dirty="0" smtClean="0"/>
              <a:t>Mark </a:t>
            </a:r>
            <a:r>
              <a:rPr lang="en-US" sz="1800" dirty="0"/>
              <a:t>has appeared at every level of court in relation to competition matters, including the Supreme Court of Canada, and has acted as counsel on several leading cases before the Competition Tribunal, including the first abuse of dominance and merger cases heard by that body.  </a:t>
            </a:r>
            <a:endParaRPr lang="en-US" sz="1800" dirty="0" smtClean="0"/>
          </a:p>
          <a:p>
            <a:r>
              <a:rPr lang="en-US" sz="1800" dirty="0" smtClean="0"/>
              <a:t>Mark is the co-author with Steve Szentesi of </a:t>
            </a:r>
            <a:r>
              <a:rPr lang="en-US" sz="1800" i="1" dirty="0" smtClean="0"/>
              <a:t>The Competition Law Guide for Trade Associations in Canada</a:t>
            </a:r>
            <a:r>
              <a:rPr lang="en-US" sz="1800" dirty="0" smtClean="0"/>
              <a:t>.  Mark also publishes and speaks widely in the field of competition law and foreign investment review. </a:t>
            </a:r>
            <a:endParaRPr lang="en-CA" sz="18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a:t>
            </a:fld>
            <a:endParaRPr lang="en-CA" dirty="0"/>
          </a:p>
        </p:txBody>
      </p:sp>
    </p:spTree>
    <p:extLst>
      <p:ext uri="{BB962C8B-B14F-4D97-AF65-F5344CB8AC3E}">
        <p14:creationId xmlns:p14="http://schemas.microsoft.com/office/powerpoint/2010/main" val="1283978891"/>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Data Collection and</a:t>
            </a:r>
            <a:br>
              <a:rPr lang="en-US" b="1" dirty="0" smtClean="0"/>
            </a:br>
            <a:r>
              <a:rPr lang="en-US" b="1" dirty="0" smtClean="0"/>
              <a:t>Information Exchanges (cont'd)</a:t>
            </a:r>
            <a:endParaRPr lang="en-CA" dirty="0"/>
          </a:p>
        </p:txBody>
      </p:sp>
      <p:sp>
        <p:nvSpPr>
          <p:cNvPr id="3" name="Content Placeholder 2"/>
          <p:cNvSpPr>
            <a:spLocks noGrp="1"/>
          </p:cNvSpPr>
          <p:nvPr>
            <p:ph idx="1"/>
          </p:nvPr>
        </p:nvSpPr>
        <p:spPr/>
        <p:txBody>
          <a:bodyPr>
            <a:noAutofit/>
          </a:bodyPr>
          <a:lstStyle/>
          <a:p>
            <a:pPr lvl="0"/>
            <a:r>
              <a:rPr lang="en-CA" sz="2800" b="1" dirty="0" smtClean="0"/>
              <a:t>BEST PRACTICES:</a:t>
            </a:r>
          </a:p>
          <a:p>
            <a:pPr lvl="1"/>
            <a:r>
              <a:rPr lang="en-CA" sz="2200" dirty="0" smtClean="0"/>
              <a:t>Information collected should be based on historical data</a:t>
            </a:r>
          </a:p>
          <a:p>
            <a:pPr lvl="1"/>
            <a:r>
              <a:rPr lang="en-CA" sz="2200" dirty="0" smtClean="0"/>
              <a:t>Raw data should not be shared between members</a:t>
            </a:r>
          </a:p>
          <a:p>
            <a:pPr lvl="1"/>
            <a:r>
              <a:rPr lang="en-CA" sz="2200" dirty="0" smtClean="0"/>
              <a:t>Associations should not coerce members to participate in information exchanges (or punish non-participation)</a:t>
            </a:r>
          </a:p>
          <a:p>
            <a:pPr lvl="1"/>
            <a:r>
              <a:rPr lang="en-CA" sz="2200" dirty="0" smtClean="0"/>
              <a:t>Circulated information should be of a generalized (i.e., aggregated) nature</a:t>
            </a:r>
          </a:p>
          <a:p>
            <a:pPr lvl="1"/>
            <a:r>
              <a:rPr lang="en-CA" sz="2200" dirty="0" smtClean="0"/>
              <a:t>Competitively sensitive information should only be retained as long as necessary for particular legitimate objective</a:t>
            </a:r>
          </a:p>
          <a:p>
            <a:pPr lvl="1"/>
            <a:r>
              <a:rPr lang="en-CA" sz="2200" dirty="0" smtClean="0"/>
              <a:t>Consider using an independent firm to collect, analyze and distribute information</a:t>
            </a:r>
            <a:endParaRPr lang="en-CA" sz="22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30</a:t>
            </a:fld>
            <a:endParaRPr lang="en-CA" dirty="0"/>
          </a:p>
        </p:txBody>
      </p:sp>
    </p:spTree>
    <p:extLst>
      <p:ext uri="{BB962C8B-B14F-4D97-AF65-F5344CB8AC3E}">
        <p14:creationId xmlns:p14="http://schemas.microsoft.com/office/powerpoint/2010/main" val="55208432"/>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400" b="1" dirty="0" smtClean="0"/>
              <a:t>CASE STUDY 3</a:t>
            </a:r>
            <a:endParaRPr lang="en-CA" sz="2400" b="1" dirty="0"/>
          </a:p>
        </p:txBody>
      </p:sp>
      <p:sp>
        <p:nvSpPr>
          <p:cNvPr id="3" name="Content Placeholder 2"/>
          <p:cNvSpPr>
            <a:spLocks noGrp="1"/>
          </p:cNvSpPr>
          <p:nvPr>
            <p:ph idx="1"/>
          </p:nvPr>
        </p:nvSpPr>
        <p:spPr/>
        <p:txBody>
          <a:bodyPr>
            <a:noAutofit/>
          </a:bodyPr>
          <a:lstStyle/>
          <a:p>
            <a:pPr marL="0" lvl="0" indent="0">
              <a:buNone/>
            </a:pPr>
            <a:r>
              <a:rPr lang="en-US" sz="1800" dirty="0"/>
              <a:t>The Ontario Widget Association </a:t>
            </a:r>
            <a:r>
              <a:rPr lang="en-US" sz="1800" dirty="0" smtClean="0"/>
              <a:t>("OWA</a:t>
            </a:r>
            <a:r>
              <a:rPr lang="en-US" sz="1800" dirty="0"/>
              <a:t>"</a:t>
            </a:r>
            <a:r>
              <a:rPr lang="en-US" sz="1800" dirty="0" smtClean="0"/>
              <a:t>) </a:t>
            </a:r>
            <a:r>
              <a:rPr lang="en-US" sz="1800" dirty="0"/>
              <a:t>is a trade association whose primary purpose is to promote the interests of Ontario widget manufacturers and distributors.  The </a:t>
            </a:r>
            <a:r>
              <a:rPr lang="en-US" sz="1800" dirty="0" smtClean="0"/>
              <a:t>OWA's </a:t>
            </a:r>
            <a:r>
              <a:rPr lang="en-US" sz="1800" dirty="0"/>
              <a:t>membership is comprised of about 25 Ontario widget manufacturers and distributors.  In total, OWA members represent </a:t>
            </a:r>
            <a:r>
              <a:rPr lang="en-US" sz="1800" dirty="0" smtClean="0"/>
              <a:t>about 80</a:t>
            </a:r>
            <a:r>
              <a:rPr lang="en-US" sz="1800" dirty="0"/>
              <a:t>% of the Ontario widget market, an industry that is relatively consolidated and somewhat declining.  Recently, one of the larger non-member widget manufacturers (which previously distributed products through some of </a:t>
            </a:r>
            <a:r>
              <a:rPr lang="en-US" sz="1800" dirty="0" smtClean="0"/>
              <a:t>OWA's </a:t>
            </a:r>
            <a:r>
              <a:rPr lang="en-US" sz="1800" dirty="0"/>
              <a:t>distributor members) began manufacturing a new type of widget and distributing it through a new and innovative distribution method involving mobile phone apps and the Internet, a very novel approach in this somewhat traditional industry.  This development has caused concern among some of the </a:t>
            </a:r>
            <a:r>
              <a:rPr lang="en-US" sz="1800" dirty="0" smtClean="0"/>
              <a:t>OWA's </a:t>
            </a:r>
            <a:r>
              <a:rPr lang="en-US" sz="1800" dirty="0"/>
              <a:t>members, some of whom will be losing their previous distribution business and may also find it challenging to compete with the new "</a:t>
            </a:r>
            <a:r>
              <a:rPr lang="en-US" sz="1800" dirty="0" smtClean="0"/>
              <a:t>virtual" </a:t>
            </a:r>
            <a:r>
              <a:rPr lang="en-US" sz="1800" dirty="0"/>
              <a:t>distribution system.  Other members are interested in studying the new model for elements they may be able to incorporate into their own businesses.</a:t>
            </a:r>
            <a:endParaRPr lang="en-CA" sz="18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31</a:t>
            </a:fld>
            <a:endParaRPr lang="en-CA" dirty="0"/>
          </a:p>
        </p:txBody>
      </p:sp>
    </p:spTree>
    <p:extLst>
      <p:ext uri="{BB962C8B-B14F-4D97-AF65-F5344CB8AC3E}">
        <p14:creationId xmlns:p14="http://schemas.microsoft.com/office/powerpoint/2010/main" val="137739257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Association Membership</a:t>
            </a:r>
            <a:endParaRPr lang="en-CA" dirty="0"/>
          </a:p>
        </p:txBody>
      </p:sp>
      <p:sp>
        <p:nvSpPr>
          <p:cNvPr id="3" name="Content Placeholder 2"/>
          <p:cNvSpPr>
            <a:spLocks noGrp="1"/>
          </p:cNvSpPr>
          <p:nvPr>
            <p:ph idx="1"/>
          </p:nvPr>
        </p:nvSpPr>
        <p:spPr>
          <a:xfrm>
            <a:off x="467544" y="1340768"/>
            <a:ext cx="8219256" cy="4785395"/>
          </a:xfrm>
        </p:spPr>
        <p:txBody>
          <a:bodyPr>
            <a:noAutofit/>
          </a:bodyPr>
          <a:lstStyle/>
          <a:p>
            <a:pPr lvl="0"/>
            <a:r>
              <a:rPr lang="en-US" sz="2400" dirty="0" smtClean="0"/>
              <a:t>Associations need to </a:t>
            </a:r>
            <a:r>
              <a:rPr lang="en-US" sz="2400" dirty="0"/>
              <a:t>establish membership criteria to carry out their functions</a:t>
            </a:r>
            <a:endParaRPr lang="en-CA" sz="2400" dirty="0"/>
          </a:p>
          <a:p>
            <a:pPr lvl="0"/>
            <a:r>
              <a:rPr lang="en-US" sz="2400" dirty="0"/>
              <a:t>Concern that membership criteria could be used to limit </a:t>
            </a:r>
            <a:r>
              <a:rPr lang="en-US" sz="2400" dirty="0" smtClean="0"/>
              <a:t>competition by:</a:t>
            </a:r>
            <a:endParaRPr lang="en-CA" sz="2400" dirty="0"/>
          </a:p>
          <a:p>
            <a:pPr lvl="1"/>
            <a:r>
              <a:rPr lang="en-US" sz="2400" dirty="0"/>
              <a:t>Artificially restricting entry into an industry/profession</a:t>
            </a:r>
            <a:endParaRPr lang="en-CA" sz="2400" dirty="0"/>
          </a:p>
          <a:p>
            <a:pPr lvl="1"/>
            <a:r>
              <a:rPr lang="en-US" sz="2400" dirty="0"/>
              <a:t>Denying competitor access to </a:t>
            </a:r>
            <a:r>
              <a:rPr lang="en-US" sz="2400" dirty="0" smtClean="0"/>
              <a:t>"essential facilities"</a:t>
            </a:r>
            <a:endParaRPr lang="en-CA" sz="2400" dirty="0"/>
          </a:p>
          <a:p>
            <a:pPr lvl="1"/>
            <a:r>
              <a:rPr lang="en-US" sz="2400" dirty="0"/>
              <a:t>Limiting the scope of a member’s business</a:t>
            </a:r>
            <a:endParaRPr lang="en-CA" sz="2400" dirty="0"/>
          </a:p>
          <a:p>
            <a:pPr lvl="1"/>
            <a:r>
              <a:rPr lang="en-US" sz="2400" dirty="0"/>
              <a:t>Imposing standards that are anti-competitive (e.g., pricing policies, advertising restrictions)</a:t>
            </a:r>
            <a:endParaRPr lang="en-CA" sz="2400" dirty="0"/>
          </a:p>
          <a:p>
            <a:pPr lvl="1"/>
            <a:r>
              <a:rPr lang="en-US" sz="2400" dirty="0"/>
              <a:t>Anticompetitive member discipline</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32</a:t>
            </a:fld>
            <a:endParaRPr lang="en-CA" dirty="0"/>
          </a:p>
        </p:txBody>
      </p:sp>
    </p:spTree>
    <p:extLst>
      <p:ext uri="{BB962C8B-B14F-4D97-AF65-F5344CB8AC3E}">
        <p14:creationId xmlns:p14="http://schemas.microsoft.com/office/powerpoint/2010/main" val="370349462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 </a:t>
            </a:r>
            <a:r>
              <a:rPr lang="en-US" b="1" dirty="0"/>
              <a:t>Membership </a:t>
            </a:r>
            <a:r>
              <a:rPr lang="en-US" b="1" dirty="0" smtClean="0"/>
              <a:t>(cont'd)</a:t>
            </a:r>
            <a:endParaRPr lang="en-CA" dirty="0"/>
          </a:p>
        </p:txBody>
      </p:sp>
      <p:sp>
        <p:nvSpPr>
          <p:cNvPr id="3" name="Content Placeholder 2"/>
          <p:cNvSpPr>
            <a:spLocks noGrp="1"/>
          </p:cNvSpPr>
          <p:nvPr>
            <p:ph idx="1"/>
          </p:nvPr>
        </p:nvSpPr>
        <p:spPr/>
        <p:txBody>
          <a:bodyPr>
            <a:noAutofit/>
          </a:bodyPr>
          <a:lstStyle/>
          <a:p>
            <a:pPr lvl="0"/>
            <a:r>
              <a:rPr lang="en-US" sz="2800" dirty="0" smtClean="0"/>
              <a:t>Examples:</a:t>
            </a:r>
          </a:p>
          <a:p>
            <a:pPr lvl="1"/>
            <a:r>
              <a:rPr lang="en-US" sz="2400" i="1" dirty="0" smtClean="0"/>
              <a:t>Interac</a:t>
            </a:r>
          </a:p>
          <a:p>
            <a:pPr lvl="1"/>
            <a:r>
              <a:rPr lang="en-US" sz="2400" i="1" dirty="0" smtClean="0"/>
              <a:t>Canadian </a:t>
            </a:r>
            <a:r>
              <a:rPr lang="en-US" sz="2400" i="1" dirty="0"/>
              <a:t>Real Estate Association</a:t>
            </a:r>
            <a:endParaRPr lang="en-CA" sz="2400" dirty="0"/>
          </a:p>
          <a:p>
            <a:pPr lvl="1"/>
            <a:r>
              <a:rPr lang="en-US" sz="2400" i="1" dirty="0"/>
              <a:t>Toronto Real Estate Board </a:t>
            </a:r>
            <a:endParaRPr lang="en-US" sz="2400" i="1" dirty="0" smtClean="0"/>
          </a:p>
          <a:p>
            <a:pPr lvl="1"/>
            <a:r>
              <a:rPr lang="en-US" sz="2400" i="1" dirty="0" smtClean="0"/>
              <a:t>Dental Hygienists</a:t>
            </a:r>
            <a:endParaRPr lang="en-CA" sz="2400" i="1"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33</a:t>
            </a:fld>
            <a:endParaRPr lang="en-CA" dirty="0"/>
          </a:p>
        </p:txBody>
      </p:sp>
    </p:spTree>
    <p:extLst>
      <p:ext uri="{BB962C8B-B14F-4D97-AF65-F5344CB8AC3E}">
        <p14:creationId xmlns:p14="http://schemas.microsoft.com/office/powerpoint/2010/main" val="3371411633"/>
      </p:ext>
    </p:extLst>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Association </a:t>
            </a:r>
            <a:r>
              <a:rPr lang="en-US" b="1" dirty="0"/>
              <a:t>Membership </a:t>
            </a:r>
            <a:r>
              <a:rPr lang="en-US" b="1" dirty="0" smtClean="0"/>
              <a:t>(cont'd)</a:t>
            </a:r>
            <a:endParaRPr lang="en-CA" dirty="0"/>
          </a:p>
        </p:txBody>
      </p:sp>
      <p:sp>
        <p:nvSpPr>
          <p:cNvPr id="3" name="Content Placeholder 2"/>
          <p:cNvSpPr>
            <a:spLocks noGrp="1"/>
          </p:cNvSpPr>
          <p:nvPr>
            <p:ph idx="1"/>
          </p:nvPr>
        </p:nvSpPr>
        <p:spPr>
          <a:xfrm>
            <a:off x="467544" y="1340768"/>
            <a:ext cx="8219256" cy="4785395"/>
          </a:xfrm>
        </p:spPr>
        <p:txBody>
          <a:bodyPr>
            <a:noAutofit/>
          </a:bodyPr>
          <a:lstStyle/>
          <a:p>
            <a:pPr lvl="0"/>
            <a:r>
              <a:rPr lang="en-US" sz="2400" b="1" dirty="0"/>
              <a:t>BEST PRACTICES</a:t>
            </a:r>
            <a:r>
              <a:rPr lang="en-US" sz="2400" b="1" dirty="0" smtClean="0"/>
              <a:t>:</a:t>
            </a:r>
            <a:endParaRPr lang="en-US" sz="2400" dirty="0" smtClean="0"/>
          </a:p>
          <a:p>
            <a:r>
              <a:rPr lang="en-US" sz="2000" dirty="0" smtClean="0"/>
              <a:t>Membership criteria should be well defined and transparent</a:t>
            </a:r>
          </a:p>
          <a:p>
            <a:r>
              <a:rPr lang="en-US" sz="2000" dirty="0" smtClean="0"/>
              <a:t>Membership criteria should relate to a legitimate and pro-competitive purpose or objective of the association</a:t>
            </a:r>
          </a:p>
          <a:p>
            <a:r>
              <a:rPr lang="en-US" sz="2000" dirty="0" smtClean="0"/>
              <a:t>A member or select group of members should not have veto power over the admission of new members to association</a:t>
            </a:r>
          </a:p>
          <a:p>
            <a:r>
              <a:rPr lang="en-US" sz="2000" dirty="0" smtClean="0"/>
              <a:t>Discipline or expulsion should only be utilized in cases of breach of clearly defined rules and for legitimate purpose (e.g., to enforce safety standards)</a:t>
            </a:r>
          </a:p>
          <a:p>
            <a:r>
              <a:rPr lang="en-US" sz="2000" dirty="0" smtClean="0"/>
              <a:t>Be careful about seeking to limit or exclude competition from related service providers.  Need to demonstrate that any such restrictions are necessary to protect consumers</a:t>
            </a:r>
          </a:p>
          <a:p>
            <a:pPr lvl="1"/>
            <a:endParaRPr lang="en-US" sz="2400" dirty="0" smtClean="0"/>
          </a:p>
        </p:txBody>
      </p:sp>
      <p:sp>
        <p:nvSpPr>
          <p:cNvPr id="4" name="Slide Number Placeholder 3"/>
          <p:cNvSpPr>
            <a:spLocks noGrp="1"/>
          </p:cNvSpPr>
          <p:nvPr>
            <p:ph type="sldNum" sz="quarter" idx="12"/>
          </p:nvPr>
        </p:nvSpPr>
        <p:spPr/>
        <p:txBody>
          <a:bodyPr/>
          <a:lstStyle/>
          <a:p>
            <a:fld id="{FDD44C28-020E-4043-ABD6-88967BA45F22}" type="slidenum">
              <a:rPr lang="en-CA" smtClean="0"/>
              <a:pPr/>
              <a:t>34</a:t>
            </a:fld>
            <a:endParaRPr lang="en-CA" dirty="0"/>
          </a:p>
        </p:txBody>
      </p:sp>
    </p:spTree>
    <p:extLst>
      <p:ext uri="{BB962C8B-B14F-4D97-AF65-F5344CB8AC3E}">
        <p14:creationId xmlns:p14="http://schemas.microsoft.com/office/powerpoint/2010/main" val="3395900837"/>
      </p:ext>
    </p:extLst>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Other Risk Areas</a:t>
            </a:r>
            <a:endParaRPr lang="en-CA" dirty="0"/>
          </a:p>
        </p:txBody>
      </p:sp>
      <p:sp>
        <p:nvSpPr>
          <p:cNvPr id="3" name="Content Placeholder 2"/>
          <p:cNvSpPr>
            <a:spLocks noGrp="1"/>
          </p:cNvSpPr>
          <p:nvPr>
            <p:ph idx="1"/>
          </p:nvPr>
        </p:nvSpPr>
        <p:spPr/>
        <p:txBody>
          <a:bodyPr>
            <a:noAutofit/>
          </a:bodyPr>
          <a:lstStyle/>
          <a:p>
            <a:pPr lvl="0"/>
            <a:r>
              <a:rPr lang="en-CA" sz="2400" dirty="0" smtClean="0"/>
              <a:t>Standard Setting/Guidelines/Codes of Conduct</a:t>
            </a:r>
          </a:p>
          <a:p>
            <a:pPr lvl="0"/>
            <a:r>
              <a:rPr lang="en-CA" sz="2400" dirty="0" smtClean="0"/>
              <a:t>Lobbying</a:t>
            </a:r>
          </a:p>
          <a:p>
            <a:pPr lvl="0"/>
            <a:r>
              <a:rPr lang="en-CA" sz="2400" dirty="0" smtClean="0"/>
              <a:t>Liability</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35</a:t>
            </a:fld>
            <a:endParaRPr lang="en-CA" dirty="0"/>
          </a:p>
        </p:txBody>
      </p:sp>
    </p:spTree>
    <p:extLst>
      <p:ext uri="{BB962C8B-B14F-4D97-AF65-F5344CB8AC3E}">
        <p14:creationId xmlns:p14="http://schemas.microsoft.com/office/powerpoint/2010/main" val="2366994965"/>
      </p:ext>
    </p:extLst>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400" b="1" dirty="0" smtClean="0"/>
              <a:t>CASE STUDY 4</a:t>
            </a:r>
            <a:endParaRPr lang="en-CA" sz="2400" dirty="0"/>
          </a:p>
        </p:txBody>
      </p:sp>
      <p:sp>
        <p:nvSpPr>
          <p:cNvPr id="3" name="Content Placeholder 2"/>
          <p:cNvSpPr>
            <a:spLocks noGrp="1"/>
          </p:cNvSpPr>
          <p:nvPr>
            <p:ph idx="1"/>
          </p:nvPr>
        </p:nvSpPr>
        <p:spPr>
          <a:xfrm>
            <a:off x="467544" y="1340768"/>
            <a:ext cx="8219256" cy="4785395"/>
          </a:xfrm>
        </p:spPr>
        <p:txBody>
          <a:bodyPr>
            <a:normAutofit/>
          </a:bodyPr>
          <a:lstStyle/>
          <a:p>
            <a:pPr marL="0" lvl="0" indent="0">
              <a:buNone/>
            </a:pPr>
            <a:r>
              <a:rPr lang="en-CA" sz="2400" dirty="0" smtClean="0"/>
              <a:t>The widget manufacturers of Canada all belong to an industry association, the Canadian Widget Manufacturers Association of Canada ("CWMAC"). At a meeting held on November 1, 2012, the members consider an application to join the CWMAC submitted by a Chinese widget manufacturer that is proposing to being selling its products in Canada in January 2013.  The members are very concerned because the Chinese manufacturer has announced in the trade press that it intends to offer its Canadian customers prices that are 50% below the current market level. The CWMAC members decide unanimously to adopt the following measures:</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36</a:t>
            </a:fld>
            <a:endParaRPr lang="en-CA" dirty="0"/>
          </a:p>
        </p:txBody>
      </p:sp>
    </p:spTree>
    <p:extLst>
      <p:ext uri="{BB962C8B-B14F-4D97-AF65-F5344CB8AC3E}">
        <p14:creationId xmlns:p14="http://schemas.microsoft.com/office/powerpoint/2010/main" val="2801543600"/>
      </p:ext>
    </p:extLst>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CA" sz="2400" b="1" dirty="0" smtClean="0"/>
              <a:t>CASE STUDY 4 (cont'd)</a:t>
            </a:r>
            <a:endParaRPr lang="en-CA" sz="2400" dirty="0"/>
          </a:p>
        </p:txBody>
      </p:sp>
      <p:sp>
        <p:nvSpPr>
          <p:cNvPr id="3" name="Content Placeholder 2"/>
          <p:cNvSpPr>
            <a:spLocks noGrp="1"/>
          </p:cNvSpPr>
          <p:nvPr>
            <p:ph idx="1"/>
          </p:nvPr>
        </p:nvSpPr>
        <p:spPr>
          <a:xfrm>
            <a:off x="467544" y="1412776"/>
            <a:ext cx="8219256" cy="4713387"/>
          </a:xfrm>
        </p:spPr>
        <p:txBody>
          <a:bodyPr>
            <a:normAutofit/>
          </a:bodyPr>
          <a:lstStyle/>
          <a:p>
            <a:pPr marL="457200" lvl="0" indent="-457200">
              <a:buAutoNum type="alphaLcParenBoth"/>
            </a:pPr>
            <a:r>
              <a:rPr lang="en-CA" sz="2400" dirty="0" smtClean="0"/>
              <a:t>Refuse to permit the Chinese manufacturer to join the CWMAC</a:t>
            </a:r>
          </a:p>
          <a:p>
            <a:pPr marL="457200" lvl="0" indent="-457200">
              <a:buAutoNum type="alphaLcParenBoth"/>
            </a:pPr>
            <a:r>
              <a:rPr lang="en-CA" sz="2400" dirty="0" smtClean="0"/>
              <a:t>Issue a new specification standard for widgets to be sold in Canada which they know the Chinese manufacturer is unable to meet and threaten to discontinue to supply any widget customer in Canada that uses non-conforming widgets (e.g., buys them from the Chinese competitor)</a:t>
            </a:r>
          </a:p>
          <a:p>
            <a:pPr marL="457200" lvl="0" indent="-457200">
              <a:buAutoNum type="alphaLcParenBoth"/>
            </a:pPr>
            <a:r>
              <a:rPr lang="en-CA" sz="2400" dirty="0" smtClean="0"/>
              <a:t> Lobby the Canadian government to bring anti-dumping proceedings against the Chinese manufacturer</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37</a:t>
            </a:fld>
            <a:endParaRPr lang="en-CA" dirty="0"/>
          </a:p>
        </p:txBody>
      </p:sp>
    </p:spTree>
    <p:extLst>
      <p:ext uri="{BB962C8B-B14F-4D97-AF65-F5344CB8AC3E}">
        <p14:creationId xmlns:p14="http://schemas.microsoft.com/office/powerpoint/2010/main" val="90221991"/>
      </p:ext>
    </p:extLst>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sz="2400" b="1" dirty="0" smtClean="0"/>
              <a:t>CASE STUDY 5</a:t>
            </a:r>
            <a:endParaRPr lang="en-CA" sz="2400" b="1" dirty="0"/>
          </a:p>
        </p:txBody>
      </p:sp>
      <p:sp>
        <p:nvSpPr>
          <p:cNvPr id="3" name="Content Placeholder 2"/>
          <p:cNvSpPr>
            <a:spLocks noGrp="1"/>
          </p:cNvSpPr>
          <p:nvPr>
            <p:ph idx="1"/>
          </p:nvPr>
        </p:nvSpPr>
        <p:spPr/>
        <p:txBody>
          <a:bodyPr>
            <a:noAutofit/>
          </a:bodyPr>
          <a:lstStyle/>
          <a:p>
            <a:pPr marL="0" lvl="0" indent="0">
              <a:buNone/>
            </a:pPr>
            <a:r>
              <a:rPr lang="en-CA" sz="1800" dirty="0" smtClean="0"/>
              <a:t>Because of the importance of the Canadian widget industry to the overall health of the Canadian economy, the federal government is very interested in how relations between manufacturers, distributors and end-use customers are conducted. However, rather than adopting formal legislation to govern the industry, the government is proposing to develop a voluntary "Code of Conduct" to govern all elements of the widget supply chain in Canada.  The federal government has approached the CWMAC to see if it will participate in this endeavour.  As part of this process, the government wants the association to come to a common position on issues such as wholesale pricing, delivery terms, packaging requirements, export volumes, etc.  The proposal is to discuss these issues at the association's next meeting which will be attended by representatives of the government.</a:t>
            </a:r>
            <a:endParaRPr lang="en-US" sz="1800" dirty="0" smtClean="0"/>
          </a:p>
        </p:txBody>
      </p:sp>
      <p:sp>
        <p:nvSpPr>
          <p:cNvPr id="4" name="Slide Number Placeholder 3"/>
          <p:cNvSpPr>
            <a:spLocks noGrp="1"/>
          </p:cNvSpPr>
          <p:nvPr>
            <p:ph type="sldNum" sz="quarter" idx="12"/>
          </p:nvPr>
        </p:nvSpPr>
        <p:spPr/>
        <p:txBody>
          <a:bodyPr/>
          <a:lstStyle/>
          <a:p>
            <a:fld id="{FDD44C28-020E-4043-ABD6-88967BA45F22}" type="slidenum">
              <a:rPr lang="en-CA" smtClean="0"/>
              <a:pPr/>
              <a:t>38</a:t>
            </a:fld>
            <a:endParaRPr lang="en-CA" dirty="0"/>
          </a:p>
        </p:txBody>
      </p:sp>
    </p:spTree>
    <p:extLst>
      <p:ext uri="{BB962C8B-B14F-4D97-AF65-F5344CB8AC3E}">
        <p14:creationId xmlns:p14="http://schemas.microsoft.com/office/powerpoint/2010/main" val="3172781572"/>
      </p:ext>
    </p:extLst>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CA" sz="2400" b="1" dirty="0" smtClean="0"/>
              <a:t>CASE STUDY </a:t>
            </a:r>
            <a:r>
              <a:rPr lang="en-CA" sz="2400" b="1" dirty="0"/>
              <a:t>6</a:t>
            </a:r>
          </a:p>
        </p:txBody>
      </p:sp>
      <p:sp>
        <p:nvSpPr>
          <p:cNvPr id="3" name="Content Placeholder 2"/>
          <p:cNvSpPr>
            <a:spLocks noGrp="1"/>
          </p:cNvSpPr>
          <p:nvPr>
            <p:ph idx="1"/>
          </p:nvPr>
        </p:nvSpPr>
        <p:spPr/>
        <p:txBody>
          <a:bodyPr>
            <a:noAutofit/>
          </a:bodyPr>
          <a:lstStyle/>
          <a:p>
            <a:pPr marL="0" lvl="0" indent="0">
              <a:buNone/>
            </a:pPr>
            <a:r>
              <a:rPr lang="en-US" sz="1800" dirty="0" smtClean="0"/>
              <a:t>The Canadian Association of Puppy Vendors ("CAPV") is constantly under attack by animal welfare activists who complain about conditions at members' stores</a:t>
            </a:r>
            <a:r>
              <a:rPr lang="en-CA" sz="1800" dirty="0" smtClean="0"/>
              <a:t>.  In particular, the activists are claiming that conditions in enclosures/cages are too crowded and are endangering the health of the puppies.</a:t>
            </a:r>
          </a:p>
          <a:p>
            <a:pPr marL="0" lvl="0" indent="0">
              <a:buNone/>
            </a:pPr>
            <a:endParaRPr lang="en-CA" sz="1800" dirty="0" smtClean="0"/>
          </a:p>
          <a:p>
            <a:pPr marL="0" lvl="0" indent="0">
              <a:buNone/>
            </a:pPr>
            <a:r>
              <a:rPr lang="en-CA" sz="1800" dirty="0" smtClean="0"/>
              <a:t>The Association decides to address the issue by adopting a program that will limit the number of puppies that any store can have for sale at a given time.  The association also adopts a program whereby stores that follow its guidelines are able to advertise their establishments as "Puppy Friendly  – CAPV Approved". Non-CAPV certified stores, and non-CAPV members, quickly find that their sales are dropping.  In addition, breeders are reducing the number of puppies they are growing in order to comply with the new restrictions, which has the effect of driving up prices to consumers.</a:t>
            </a:r>
            <a:endParaRPr lang="en-US" sz="1800" dirty="0" smtClean="0"/>
          </a:p>
        </p:txBody>
      </p:sp>
      <p:sp>
        <p:nvSpPr>
          <p:cNvPr id="4" name="Slide Number Placeholder 3"/>
          <p:cNvSpPr>
            <a:spLocks noGrp="1"/>
          </p:cNvSpPr>
          <p:nvPr>
            <p:ph type="sldNum" sz="quarter" idx="12"/>
          </p:nvPr>
        </p:nvSpPr>
        <p:spPr/>
        <p:txBody>
          <a:bodyPr/>
          <a:lstStyle/>
          <a:p>
            <a:fld id="{FDD44C28-020E-4043-ABD6-88967BA45F22}" type="slidenum">
              <a:rPr lang="en-CA" smtClean="0"/>
              <a:pPr/>
              <a:t>39</a:t>
            </a:fld>
            <a:endParaRPr lang="en-CA" dirty="0"/>
          </a:p>
        </p:txBody>
      </p:sp>
    </p:spTree>
    <p:extLst>
      <p:ext uri="{BB962C8B-B14F-4D97-AF65-F5344CB8AC3E}">
        <p14:creationId xmlns:p14="http://schemas.microsoft.com/office/powerpoint/2010/main" val="48038989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Agenda</a:t>
            </a:r>
            <a:endParaRPr lang="en-CA" dirty="0"/>
          </a:p>
        </p:txBody>
      </p:sp>
      <p:sp>
        <p:nvSpPr>
          <p:cNvPr id="3" name="Content Placeholder 2"/>
          <p:cNvSpPr>
            <a:spLocks noGrp="1"/>
          </p:cNvSpPr>
          <p:nvPr>
            <p:ph idx="1"/>
          </p:nvPr>
        </p:nvSpPr>
        <p:spPr/>
        <p:txBody>
          <a:bodyPr>
            <a:normAutofit/>
          </a:bodyPr>
          <a:lstStyle/>
          <a:p>
            <a:pPr lvl="0"/>
            <a:r>
              <a:rPr lang="en-US" sz="2400" dirty="0" smtClean="0"/>
              <a:t>Overview:</a:t>
            </a:r>
          </a:p>
          <a:p>
            <a:pPr lvl="1"/>
            <a:r>
              <a:rPr lang="en-US" sz="2000" dirty="0" smtClean="0"/>
              <a:t>Trade </a:t>
            </a:r>
            <a:r>
              <a:rPr lang="en-US" sz="2000" dirty="0"/>
              <a:t>Associations Under Scrutiny</a:t>
            </a:r>
            <a:endParaRPr lang="en-CA" sz="2000" dirty="0"/>
          </a:p>
          <a:p>
            <a:pPr lvl="1"/>
            <a:r>
              <a:rPr lang="en-US" sz="2000" dirty="0" smtClean="0"/>
              <a:t>The </a:t>
            </a:r>
            <a:r>
              <a:rPr lang="en-US" sz="2000" i="1" dirty="0"/>
              <a:t>Competition Act</a:t>
            </a:r>
            <a:endParaRPr lang="en-CA" sz="2000" dirty="0"/>
          </a:p>
          <a:p>
            <a:pPr lvl="0"/>
            <a:r>
              <a:rPr lang="en-US" sz="2400" dirty="0" smtClean="0"/>
              <a:t>Specific Issues:</a:t>
            </a:r>
          </a:p>
          <a:p>
            <a:pPr lvl="1"/>
            <a:r>
              <a:rPr lang="en-US" sz="2000" dirty="0" smtClean="0"/>
              <a:t>Hard </a:t>
            </a:r>
            <a:r>
              <a:rPr lang="en-US" sz="2000" dirty="0"/>
              <a:t>Core Conduct</a:t>
            </a:r>
            <a:endParaRPr lang="en-CA" sz="2000" dirty="0"/>
          </a:p>
          <a:p>
            <a:pPr lvl="1"/>
            <a:r>
              <a:rPr lang="en-US" sz="2000" dirty="0"/>
              <a:t>Fee Schedules &amp; Compensation</a:t>
            </a:r>
            <a:endParaRPr lang="en-CA" sz="2000" dirty="0"/>
          </a:p>
          <a:p>
            <a:pPr lvl="1"/>
            <a:r>
              <a:rPr lang="en-US" sz="2000" dirty="0" smtClean="0"/>
              <a:t>Data Collection and Information Exchanges</a:t>
            </a:r>
            <a:endParaRPr lang="en-CA" sz="2000" dirty="0"/>
          </a:p>
          <a:p>
            <a:pPr lvl="1"/>
            <a:r>
              <a:rPr lang="en-US" sz="2000" dirty="0"/>
              <a:t>Association Membership</a:t>
            </a:r>
            <a:endParaRPr lang="en-CA" sz="2000" dirty="0"/>
          </a:p>
          <a:p>
            <a:pPr lvl="1"/>
            <a:r>
              <a:rPr lang="en-CA" sz="2000" dirty="0" smtClean="0"/>
              <a:t>Other Risky Areas</a:t>
            </a:r>
            <a:endParaRPr lang="en-CA" sz="2000" dirty="0"/>
          </a:p>
          <a:p>
            <a:r>
              <a:rPr lang="en-US" sz="2400" dirty="0" smtClean="0"/>
              <a:t>Bottom Line</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4</a:t>
            </a:fld>
            <a:endParaRPr lang="en-CA" dirty="0"/>
          </a:p>
        </p:txBody>
      </p:sp>
    </p:spTree>
    <p:extLst>
      <p:ext uri="{BB962C8B-B14F-4D97-AF65-F5344CB8AC3E}">
        <p14:creationId xmlns:p14="http://schemas.microsoft.com/office/powerpoint/2010/main" val="3002434257"/>
      </p:ext>
    </p:extLst>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CA" b="1" dirty="0" smtClean="0"/>
              <a:t>BOTTOM LINE</a:t>
            </a:r>
            <a:endParaRPr lang="en-CA" b="1" dirty="0"/>
          </a:p>
        </p:txBody>
      </p:sp>
      <p:sp>
        <p:nvSpPr>
          <p:cNvPr id="5" name="Subtitle 4"/>
          <p:cNvSpPr>
            <a:spLocks noGrp="1"/>
          </p:cNvSpPr>
          <p:nvPr>
            <p:ph type="subTitle" idx="1"/>
          </p:nvPr>
        </p:nvSpPr>
        <p:spPr/>
        <p:txBody>
          <a:bodyPr/>
          <a:lstStyle/>
          <a:p>
            <a:endParaRPr lang="en-CA" dirty="0"/>
          </a:p>
        </p:txBody>
      </p:sp>
      <p:sp>
        <p:nvSpPr>
          <p:cNvPr id="2" name="Slide Number Placeholder 1"/>
          <p:cNvSpPr>
            <a:spLocks noGrp="1"/>
          </p:cNvSpPr>
          <p:nvPr>
            <p:ph type="sldNum" sz="quarter" idx="12"/>
          </p:nvPr>
        </p:nvSpPr>
        <p:spPr/>
        <p:txBody>
          <a:bodyPr/>
          <a:lstStyle/>
          <a:p>
            <a:fld id="{FDD44C28-020E-4043-ABD6-88967BA45F22}" type="slidenum">
              <a:rPr lang="en-CA" smtClean="0"/>
              <a:pPr/>
              <a:t>40</a:t>
            </a:fld>
            <a:endParaRPr lang="en-CA" dirty="0"/>
          </a:p>
        </p:txBody>
      </p:sp>
    </p:spTree>
    <p:extLst>
      <p:ext uri="{BB962C8B-B14F-4D97-AF65-F5344CB8AC3E}">
        <p14:creationId xmlns:p14="http://schemas.microsoft.com/office/powerpoint/2010/main" val="855207171"/>
      </p:ext>
    </p:extLst>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Bottom Line</a:t>
            </a:r>
            <a:endParaRPr lang="en-CA" dirty="0"/>
          </a:p>
        </p:txBody>
      </p:sp>
      <p:sp>
        <p:nvSpPr>
          <p:cNvPr id="3" name="Content Placeholder 2"/>
          <p:cNvSpPr>
            <a:spLocks noGrp="1"/>
          </p:cNvSpPr>
          <p:nvPr>
            <p:ph idx="1"/>
          </p:nvPr>
        </p:nvSpPr>
        <p:spPr/>
        <p:txBody>
          <a:bodyPr>
            <a:noAutofit/>
          </a:bodyPr>
          <a:lstStyle/>
          <a:p>
            <a:pPr lvl="0"/>
            <a:r>
              <a:rPr lang="en-CA" sz="2400" dirty="0" smtClean="0"/>
              <a:t>Ensuring compliance with Canadian competition law is a critical function of trade associations</a:t>
            </a:r>
          </a:p>
          <a:p>
            <a:pPr lvl="0"/>
            <a:r>
              <a:rPr lang="en-CA" sz="2400" dirty="0" smtClean="0"/>
              <a:t>Key is to avoid coordinated conduct that limits/reduces competition between members or negatively affects competitive abilities of non-members</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41</a:t>
            </a:fld>
            <a:endParaRPr lang="en-CA" dirty="0"/>
          </a:p>
        </p:txBody>
      </p:sp>
    </p:spTree>
    <p:extLst>
      <p:ext uri="{BB962C8B-B14F-4D97-AF65-F5344CB8AC3E}">
        <p14:creationId xmlns:p14="http://schemas.microsoft.com/office/powerpoint/2010/main" val="2751728602"/>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Bottom Line (cont'd)</a:t>
            </a:r>
            <a:endParaRPr lang="en-CA" dirty="0"/>
          </a:p>
        </p:txBody>
      </p:sp>
      <p:sp>
        <p:nvSpPr>
          <p:cNvPr id="3" name="Content Placeholder 2"/>
          <p:cNvSpPr>
            <a:spLocks noGrp="1"/>
          </p:cNvSpPr>
          <p:nvPr>
            <p:ph idx="1"/>
          </p:nvPr>
        </p:nvSpPr>
        <p:spPr/>
        <p:txBody>
          <a:bodyPr>
            <a:noAutofit/>
          </a:bodyPr>
          <a:lstStyle/>
          <a:p>
            <a:pPr lvl="0"/>
            <a:r>
              <a:rPr lang="en-CA" sz="2800" dirty="0" smtClean="0"/>
              <a:t>Requires </a:t>
            </a:r>
            <a:r>
              <a:rPr lang="en-CA" sz="2800" u="sng" dirty="0" smtClean="0"/>
              <a:t>constant</a:t>
            </a:r>
            <a:r>
              <a:rPr lang="en-CA" sz="2800" dirty="0" smtClean="0"/>
              <a:t> vigilance on your part</a:t>
            </a:r>
          </a:p>
          <a:p>
            <a:pPr lvl="1"/>
            <a:r>
              <a:rPr lang="en-CA" sz="2400" dirty="0" smtClean="0"/>
              <a:t>Do not rely on internal training by members – be proactive</a:t>
            </a:r>
          </a:p>
          <a:p>
            <a:pPr lvl="1"/>
            <a:r>
              <a:rPr lang="en-CA" sz="2400" dirty="0" smtClean="0"/>
              <a:t>Establish a compliance policy for association</a:t>
            </a:r>
          </a:p>
          <a:p>
            <a:pPr lvl="1"/>
            <a:r>
              <a:rPr lang="en-CA" sz="2400" dirty="0" smtClean="0"/>
              <a:t>Train staff/conduct periodic audits</a:t>
            </a:r>
          </a:p>
          <a:p>
            <a:pPr lvl="1"/>
            <a:r>
              <a:rPr lang="en-CA" sz="2400" dirty="0" smtClean="0"/>
              <a:t>Consult with counsel if have any questions/concerns</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42</a:t>
            </a:fld>
            <a:endParaRPr lang="en-CA" dirty="0"/>
          </a:p>
        </p:txBody>
      </p:sp>
    </p:spTree>
    <p:extLst>
      <p:ext uri="{BB962C8B-B14F-4D97-AF65-F5344CB8AC3E}">
        <p14:creationId xmlns:p14="http://schemas.microsoft.com/office/powerpoint/2010/main" val="2937742946"/>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Bottom Line (cont'd)</a:t>
            </a:r>
            <a:endParaRPr lang="en-CA" dirty="0"/>
          </a:p>
        </p:txBody>
      </p:sp>
      <p:sp>
        <p:nvSpPr>
          <p:cNvPr id="3" name="Content Placeholder 2"/>
          <p:cNvSpPr>
            <a:spLocks noGrp="1"/>
          </p:cNvSpPr>
          <p:nvPr>
            <p:ph idx="1"/>
          </p:nvPr>
        </p:nvSpPr>
        <p:spPr/>
        <p:txBody>
          <a:bodyPr>
            <a:noAutofit/>
          </a:bodyPr>
          <a:lstStyle/>
          <a:p>
            <a:pPr lvl="0"/>
            <a:r>
              <a:rPr lang="en-CA" sz="2400" dirty="0" smtClean="0"/>
              <a:t>View association conduct through a "competition lens":</a:t>
            </a:r>
          </a:p>
          <a:p>
            <a:pPr lvl="1"/>
            <a:r>
              <a:rPr lang="en-CA" sz="2000" dirty="0"/>
              <a:t>Are you providing a forum for the members to coordinate their competitive activity (formal or informal)?</a:t>
            </a:r>
          </a:p>
          <a:p>
            <a:pPr lvl="1"/>
            <a:r>
              <a:rPr lang="en-CA" sz="2000" dirty="0" smtClean="0"/>
              <a:t>Are the members proposing to limit/reduce competition between themselves, particularly in any of the following areas of conduct:  pricing/sales/production/bids?</a:t>
            </a:r>
          </a:p>
          <a:p>
            <a:pPr lvl="1"/>
            <a:r>
              <a:rPr lang="en-CA" sz="2000" dirty="0" smtClean="0"/>
              <a:t>Are the members proposing to negatively impact the ability of non-members to compete?</a:t>
            </a:r>
          </a:p>
          <a:p>
            <a:pPr lvl="1"/>
            <a:r>
              <a:rPr lang="en-CA" sz="2000" dirty="0" smtClean="0"/>
              <a:t>Is anyone going to complain about what the association is proposing to do?</a:t>
            </a:r>
            <a:endParaRPr lang="en-CA" sz="20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43</a:t>
            </a:fld>
            <a:endParaRPr lang="en-CA" dirty="0"/>
          </a:p>
        </p:txBody>
      </p:sp>
    </p:spTree>
    <p:extLst>
      <p:ext uri="{BB962C8B-B14F-4D97-AF65-F5344CB8AC3E}">
        <p14:creationId xmlns:p14="http://schemas.microsoft.com/office/powerpoint/2010/main" val="2904486387"/>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Contact</a:t>
            </a:r>
            <a:endParaRPr lang="en-US" dirty="0"/>
          </a:p>
        </p:txBody>
      </p:sp>
      <p:sp>
        <p:nvSpPr>
          <p:cNvPr id="3" name="Content Placeholder 2"/>
          <p:cNvSpPr>
            <a:spLocks noGrp="1"/>
          </p:cNvSpPr>
          <p:nvPr>
            <p:ph idx="1"/>
          </p:nvPr>
        </p:nvSpPr>
        <p:spPr/>
        <p:txBody>
          <a:bodyPr>
            <a:normAutofit lnSpcReduction="10000"/>
          </a:bodyPr>
          <a:lstStyle/>
          <a:p>
            <a:pPr>
              <a:buNone/>
            </a:pPr>
            <a:r>
              <a:rPr lang="en-US" b="1" dirty="0" smtClean="0"/>
              <a:t>Steve Szentesi</a:t>
            </a:r>
          </a:p>
          <a:p>
            <a:r>
              <a:rPr lang="en-US" sz="2800" dirty="0" smtClean="0"/>
              <a:t>604.601.2047 (Vancouver) / 416.993.8852 (Toronto)</a:t>
            </a:r>
          </a:p>
          <a:p>
            <a:r>
              <a:rPr lang="en-US" dirty="0" smtClean="0">
                <a:hlinkClick r:id="rId2"/>
              </a:rPr>
              <a:t>steve@szentesilaw.com</a:t>
            </a:r>
            <a:endParaRPr lang="en-US" dirty="0" smtClean="0"/>
          </a:p>
          <a:p>
            <a:r>
              <a:rPr lang="en-US" dirty="0" smtClean="0">
                <a:hlinkClick r:id="rId3"/>
              </a:rPr>
              <a:t>www.competitionlawcanada.com</a:t>
            </a:r>
            <a:r>
              <a:rPr lang="en-US" dirty="0" smtClean="0"/>
              <a:t> </a:t>
            </a:r>
          </a:p>
          <a:p>
            <a:pPr>
              <a:buNone/>
            </a:pPr>
            <a:r>
              <a:rPr lang="en-US" b="1" dirty="0" smtClean="0"/>
              <a:t>Mark Katz</a:t>
            </a:r>
          </a:p>
          <a:p>
            <a:r>
              <a:rPr lang="en-US" dirty="0" smtClean="0"/>
              <a:t>416.863.5578</a:t>
            </a:r>
            <a:endParaRPr lang="en-US" dirty="0" smtClean="0">
              <a:hlinkClick r:id="rId4"/>
            </a:endParaRPr>
          </a:p>
          <a:p>
            <a:r>
              <a:rPr lang="en-US" dirty="0" smtClean="0">
                <a:hlinkClick r:id="rId4"/>
              </a:rPr>
              <a:t>mkatz@dwpv.com</a:t>
            </a:r>
            <a:r>
              <a:rPr lang="en-US" dirty="0" smtClean="0"/>
              <a:t> </a:t>
            </a:r>
          </a:p>
          <a:p>
            <a:r>
              <a:rPr lang="en-US" dirty="0" smtClean="0">
                <a:hlinkClick r:id="rId5"/>
              </a:rPr>
              <a:t>www.dwpv.com</a:t>
            </a:r>
            <a:r>
              <a:rPr lang="en-US" dirty="0" smtClean="0"/>
              <a:t> </a:t>
            </a:r>
          </a:p>
        </p:txBody>
      </p:sp>
      <p:sp>
        <p:nvSpPr>
          <p:cNvPr id="4" name="Slide Number Placeholder 3"/>
          <p:cNvSpPr>
            <a:spLocks noGrp="1"/>
          </p:cNvSpPr>
          <p:nvPr>
            <p:ph type="sldNum" sz="quarter" idx="12"/>
          </p:nvPr>
        </p:nvSpPr>
        <p:spPr/>
        <p:txBody>
          <a:bodyPr/>
          <a:lstStyle/>
          <a:p>
            <a:fld id="{FDD44C28-020E-4043-ABD6-88967BA45F22}" type="slidenum">
              <a:rPr lang="en-CA" smtClean="0"/>
              <a:pPr/>
              <a:t>44</a:t>
            </a:fld>
            <a:endParaRPr lang="en-CA"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564904"/>
            <a:ext cx="7772400" cy="1224136"/>
          </a:xfrm>
        </p:spPr>
        <p:txBody>
          <a:bodyPr>
            <a:normAutofit fontScale="90000"/>
          </a:bodyPr>
          <a:lstStyle/>
          <a:p>
            <a:r>
              <a:rPr lang="en-US" b="1" dirty="0"/>
              <a:t> </a:t>
            </a:r>
            <a:r>
              <a:rPr lang="en-US" sz="2800" b="1" dirty="0" smtClean="0"/>
              <a:t>Competition Law and Associations in Canada</a:t>
            </a:r>
            <a:br>
              <a:rPr lang="en-US" sz="2800" b="1" dirty="0" smtClean="0"/>
            </a:br>
            <a:r>
              <a:rPr lang="en-US" sz="2800" b="1" dirty="0" smtClean="0"/>
              <a:t>Thursday, November 1, 2012 (1:30 – 3:00)</a:t>
            </a:r>
            <a:r>
              <a:rPr lang="en-CA" dirty="0"/>
              <a:t/>
            </a:r>
            <a:br>
              <a:rPr lang="en-CA" dirty="0"/>
            </a:br>
            <a:endParaRPr lang="en-CA" sz="1800" dirty="0"/>
          </a:p>
        </p:txBody>
      </p:sp>
      <p:sp>
        <p:nvSpPr>
          <p:cNvPr id="3" name="Subtitle 2"/>
          <p:cNvSpPr>
            <a:spLocks noGrp="1"/>
          </p:cNvSpPr>
          <p:nvPr>
            <p:ph type="subTitle" idx="1"/>
          </p:nvPr>
        </p:nvSpPr>
        <p:spPr/>
        <p:txBody>
          <a:bodyPr/>
          <a:lstStyle/>
          <a:p>
            <a:r>
              <a:rPr lang="en-US" sz="2000" b="1" dirty="0"/>
              <a:t>Steve Szentesi</a:t>
            </a:r>
            <a:br>
              <a:rPr lang="en-US" sz="2000" b="1" dirty="0"/>
            </a:br>
            <a:r>
              <a:rPr lang="en-US" sz="2000" b="1" dirty="0"/>
              <a:t>(Steve Szentesi Law Corporation)</a:t>
            </a:r>
            <a:r>
              <a:rPr lang="en-CA" sz="2000" dirty="0"/>
              <a:t/>
            </a:r>
            <a:br>
              <a:rPr lang="en-CA" sz="2000" dirty="0"/>
            </a:br>
            <a:r>
              <a:rPr lang="en-US" sz="2000" b="1" dirty="0"/>
              <a:t>Mark Katz</a:t>
            </a:r>
            <a:br>
              <a:rPr lang="en-US" sz="2000" b="1" dirty="0"/>
            </a:br>
            <a:r>
              <a:rPr lang="en-US" sz="2000" b="1" dirty="0"/>
              <a:t>(Davies Ward Phillips &amp; Vineberg LLP)</a:t>
            </a:r>
            <a:endParaRPr lang="en-CA" sz="2000" dirty="0"/>
          </a:p>
        </p:txBody>
      </p:sp>
      <p:sp>
        <p:nvSpPr>
          <p:cNvPr id="4" name="Slide Number Placeholder 3"/>
          <p:cNvSpPr>
            <a:spLocks noGrp="1"/>
          </p:cNvSpPr>
          <p:nvPr>
            <p:ph type="sldNum" sz="quarter" idx="12"/>
          </p:nvPr>
        </p:nvSpPr>
        <p:spPr/>
        <p:txBody>
          <a:bodyPr/>
          <a:lstStyle/>
          <a:p>
            <a:fld id="{6B94EAF3-06DA-4745-9677-1F4CB1439EAC}" type="slidenum">
              <a:rPr lang="en-CA" smtClean="0"/>
              <a:pPr/>
              <a:t>45</a:t>
            </a:fld>
            <a:endParaRPr lang="en-CA" dirty="0"/>
          </a:p>
        </p:txBody>
      </p:sp>
    </p:spTree>
    <p:extLst>
      <p:ext uri="{BB962C8B-B14F-4D97-AF65-F5344CB8AC3E}">
        <p14:creationId xmlns:p14="http://schemas.microsoft.com/office/powerpoint/2010/main" val="35575177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CA" b="1" dirty="0" smtClean="0"/>
              <a:t>OVERVIEW</a:t>
            </a:r>
            <a:endParaRPr lang="en-CA" b="1" dirty="0"/>
          </a:p>
        </p:txBody>
      </p:sp>
      <p:sp>
        <p:nvSpPr>
          <p:cNvPr id="5" name="Subtitle 4"/>
          <p:cNvSpPr>
            <a:spLocks noGrp="1"/>
          </p:cNvSpPr>
          <p:nvPr>
            <p:ph type="subTitle" idx="1"/>
          </p:nvPr>
        </p:nvSpPr>
        <p:spPr/>
        <p:txBody>
          <a:bodyPr/>
          <a:lstStyle/>
          <a:p>
            <a:endParaRPr lang="en-CA" dirty="0"/>
          </a:p>
        </p:txBody>
      </p:sp>
      <p:sp>
        <p:nvSpPr>
          <p:cNvPr id="2" name="Slide Number Placeholder 1"/>
          <p:cNvSpPr>
            <a:spLocks noGrp="1"/>
          </p:cNvSpPr>
          <p:nvPr>
            <p:ph type="sldNum" sz="quarter" idx="12"/>
          </p:nvPr>
        </p:nvSpPr>
        <p:spPr/>
        <p:txBody>
          <a:bodyPr/>
          <a:lstStyle/>
          <a:p>
            <a:fld id="{FDD44C28-020E-4043-ABD6-88967BA45F22}" type="slidenum">
              <a:rPr lang="en-CA" smtClean="0"/>
              <a:pPr/>
              <a:t>5</a:t>
            </a:fld>
            <a:endParaRPr lang="en-CA"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Trade </a:t>
            </a:r>
            <a:r>
              <a:rPr lang="en-US" b="1" dirty="0"/>
              <a:t>Associations Under Scrutiny</a:t>
            </a:r>
            <a:endParaRPr lang="en-CA" dirty="0"/>
          </a:p>
        </p:txBody>
      </p:sp>
      <p:sp>
        <p:nvSpPr>
          <p:cNvPr id="3" name="Content Placeholder 2"/>
          <p:cNvSpPr>
            <a:spLocks noGrp="1"/>
          </p:cNvSpPr>
          <p:nvPr>
            <p:ph idx="1"/>
          </p:nvPr>
        </p:nvSpPr>
        <p:spPr/>
        <p:txBody>
          <a:bodyPr>
            <a:normAutofit/>
          </a:bodyPr>
          <a:lstStyle/>
          <a:p>
            <a:pPr lvl="0"/>
            <a:r>
              <a:rPr lang="en-US" sz="2400" dirty="0" smtClean="0"/>
              <a:t>The benefits of trade/professional associations are widely acknowledged:</a:t>
            </a:r>
            <a:endParaRPr lang="en-CA" sz="2400" dirty="0"/>
          </a:p>
          <a:p>
            <a:pPr lvl="1"/>
            <a:r>
              <a:rPr lang="en-US" sz="2400" dirty="0" smtClean="0"/>
              <a:t>represent </a:t>
            </a:r>
            <a:r>
              <a:rPr lang="en-US" sz="2400" dirty="0"/>
              <a:t>members to government, enhance business </a:t>
            </a:r>
            <a:r>
              <a:rPr lang="en-US" sz="2400" dirty="0" smtClean="0"/>
              <a:t>safety standards</a:t>
            </a:r>
            <a:r>
              <a:rPr lang="en-US" sz="2400" dirty="0"/>
              <a:t>, </a:t>
            </a:r>
            <a:r>
              <a:rPr lang="en-US" sz="2400" dirty="0" smtClean="0"/>
              <a:t>engage in industry-wide promotion and education</a:t>
            </a:r>
            <a:endParaRPr lang="en-CA" sz="2400" dirty="0"/>
          </a:p>
          <a:p>
            <a:r>
              <a:rPr lang="en-US" sz="2400" dirty="0" smtClean="0"/>
              <a:t>And yet…</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6</a:t>
            </a:fld>
            <a:endParaRPr lang="en-CA" dirty="0"/>
          </a:p>
        </p:txBody>
      </p:sp>
    </p:spTree>
    <p:extLst>
      <p:ext uri="{BB962C8B-B14F-4D97-AF65-F5344CB8AC3E}">
        <p14:creationId xmlns:p14="http://schemas.microsoft.com/office/powerpoint/2010/main" val="353717232"/>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Trade </a:t>
            </a:r>
            <a:r>
              <a:rPr lang="en-US" b="1" dirty="0"/>
              <a:t>Associations Under Scrutiny</a:t>
            </a:r>
            <a:endParaRPr lang="en-CA" dirty="0"/>
          </a:p>
        </p:txBody>
      </p:sp>
      <p:sp>
        <p:nvSpPr>
          <p:cNvPr id="3" name="Content Placeholder 2"/>
          <p:cNvSpPr>
            <a:spLocks noGrp="1"/>
          </p:cNvSpPr>
          <p:nvPr>
            <p:ph idx="1"/>
          </p:nvPr>
        </p:nvSpPr>
        <p:spPr/>
        <p:txBody>
          <a:bodyPr>
            <a:normAutofit/>
          </a:bodyPr>
          <a:lstStyle/>
          <a:p>
            <a:pPr lvl="0"/>
            <a:r>
              <a:rPr lang="en-US" sz="2400" dirty="0" smtClean="0"/>
              <a:t>Trade associations are a frequent target of competition enforcement action</a:t>
            </a:r>
            <a:endParaRPr lang="en-CA" sz="2400" dirty="0"/>
          </a:p>
          <a:p>
            <a:endParaRPr lang="en-US" sz="2400" dirty="0" smtClean="0"/>
          </a:p>
          <a:p>
            <a:endParaRPr lang="en-US" sz="2400" dirty="0"/>
          </a:p>
          <a:p>
            <a:endParaRPr lang="en-US" sz="2400" dirty="0" smtClean="0"/>
          </a:p>
          <a:p>
            <a:endParaRPr lang="en-US" sz="2400" dirty="0"/>
          </a:p>
          <a:p>
            <a:endParaRPr lang="en-US" sz="2400" dirty="0" smtClean="0"/>
          </a:p>
          <a:p>
            <a:endParaRPr lang="en-US" sz="2400" dirty="0" smtClean="0"/>
          </a:p>
          <a:p>
            <a:r>
              <a:rPr lang="en-US" sz="2400" dirty="0" smtClean="0"/>
              <a:t>Irresistible combination of opportunity and temptation</a:t>
            </a:r>
            <a:endParaRPr lang="en-CA" sz="2400" dirty="0"/>
          </a:p>
        </p:txBody>
      </p:sp>
      <p:pic>
        <p:nvPicPr>
          <p:cNvPr id="4" name="Picture 4" descr="BULLSEY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36938" y="2886075"/>
            <a:ext cx="1901825" cy="1924050"/>
          </a:xfrm>
          <a:prstGeom prst="rect">
            <a:avLst/>
          </a:prstGeom>
          <a:noFill/>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p:txBody>
          <a:bodyPr/>
          <a:lstStyle/>
          <a:p>
            <a:fld id="{FDD44C28-020E-4043-ABD6-88967BA45F22}" type="slidenum">
              <a:rPr lang="en-CA" smtClean="0"/>
              <a:pPr/>
              <a:t>7</a:t>
            </a:fld>
            <a:endParaRPr lang="en-CA" dirty="0"/>
          </a:p>
        </p:txBody>
      </p:sp>
    </p:spTree>
    <p:extLst>
      <p:ext uri="{BB962C8B-B14F-4D97-AF65-F5344CB8AC3E}">
        <p14:creationId xmlns:p14="http://schemas.microsoft.com/office/powerpoint/2010/main" val="3597787029"/>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Trade </a:t>
            </a:r>
            <a:r>
              <a:rPr lang="en-US" b="1" dirty="0"/>
              <a:t>Associations Under Scrutiny</a:t>
            </a:r>
            <a:endParaRPr lang="en-CA" dirty="0"/>
          </a:p>
        </p:txBody>
      </p:sp>
      <p:sp>
        <p:nvSpPr>
          <p:cNvPr id="3" name="Content Placeholder 2"/>
          <p:cNvSpPr>
            <a:spLocks noGrp="1"/>
          </p:cNvSpPr>
          <p:nvPr>
            <p:ph idx="1"/>
          </p:nvPr>
        </p:nvSpPr>
        <p:spPr/>
        <p:txBody>
          <a:bodyPr>
            <a:normAutofit/>
          </a:bodyPr>
          <a:lstStyle/>
          <a:p>
            <a:pPr lvl="0"/>
            <a:r>
              <a:rPr lang="en-US" sz="2400" dirty="0" smtClean="0"/>
              <a:t>Adam Smith summed it all up in </a:t>
            </a:r>
            <a:r>
              <a:rPr lang="en-US" sz="2400" i="1" dirty="0" smtClean="0"/>
              <a:t>An Inquiry into the Nature and Causes of the Wealth of Nations</a:t>
            </a:r>
            <a:r>
              <a:rPr lang="en-US" sz="2400" dirty="0" smtClean="0"/>
              <a:t>:</a:t>
            </a:r>
          </a:p>
          <a:p>
            <a:pPr lvl="0"/>
            <a:endParaRPr lang="en-US" sz="2400" dirty="0"/>
          </a:p>
          <a:p>
            <a:pPr marL="0" indent="0">
              <a:buNone/>
            </a:pPr>
            <a:r>
              <a:rPr lang="en-US" sz="2400" dirty="0" smtClean="0">
                <a:cs typeface="Arial" charset="0"/>
              </a:rPr>
              <a:t>	"</a:t>
            </a:r>
            <a:r>
              <a:rPr lang="en-CA" sz="2400" dirty="0" smtClean="0">
                <a:cs typeface="Arial" charset="0"/>
              </a:rPr>
              <a:t>People </a:t>
            </a:r>
            <a:r>
              <a:rPr lang="en-CA" sz="2400" dirty="0">
                <a:cs typeface="Arial" charset="0"/>
              </a:rPr>
              <a:t>of the same trade seldom meet, even for </a:t>
            </a:r>
            <a:r>
              <a:rPr lang="en-CA" sz="2400" dirty="0" smtClean="0">
                <a:cs typeface="Arial" charset="0"/>
              </a:rPr>
              <a:t>	merriment </a:t>
            </a:r>
            <a:r>
              <a:rPr lang="en-CA" sz="2400" dirty="0">
                <a:cs typeface="Arial" charset="0"/>
              </a:rPr>
              <a:t>or diversion, but the conversation ends in a </a:t>
            </a:r>
            <a:r>
              <a:rPr lang="en-CA" sz="2400" dirty="0" smtClean="0">
                <a:cs typeface="Arial" charset="0"/>
              </a:rPr>
              <a:t>	conspiracy </a:t>
            </a:r>
            <a:r>
              <a:rPr lang="en-CA" sz="2400" dirty="0">
                <a:cs typeface="Arial" charset="0"/>
              </a:rPr>
              <a:t>against the public or in some contrivance to </a:t>
            </a:r>
            <a:r>
              <a:rPr lang="en-CA" sz="2400" dirty="0" smtClean="0">
                <a:cs typeface="Arial" charset="0"/>
              </a:rPr>
              <a:t>	raise </a:t>
            </a:r>
            <a:r>
              <a:rPr lang="en-CA" sz="2400" dirty="0">
                <a:cs typeface="Arial" charset="0"/>
              </a:rPr>
              <a:t>prices.</a:t>
            </a:r>
            <a:r>
              <a:rPr lang="en-US" sz="2400" dirty="0">
                <a:cs typeface="Arial" charset="0"/>
              </a:rPr>
              <a:t>"</a:t>
            </a:r>
            <a:endParaRPr lang="en-US" sz="2800" dirty="0">
              <a:cs typeface="Arial" charset="0"/>
            </a:endParaRPr>
          </a:p>
          <a:p>
            <a:pPr marL="0" lvl="0" indent="0">
              <a:buNone/>
            </a:pP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8</a:t>
            </a:fld>
            <a:endParaRPr lang="en-CA" dirty="0"/>
          </a:p>
        </p:txBody>
      </p:sp>
    </p:spTree>
    <p:extLst>
      <p:ext uri="{BB962C8B-B14F-4D97-AF65-F5344CB8AC3E}">
        <p14:creationId xmlns:p14="http://schemas.microsoft.com/office/powerpoint/2010/main" val="331501757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Trade </a:t>
            </a:r>
            <a:r>
              <a:rPr lang="en-US" b="1" dirty="0"/>
              <a:t>Associations Under Scrutiny</a:t>
            </a:r>
            <a:endParaRPr lang="en-CA" dirty="0"/>
          </a:p>
        </p:txBody>
      </p:sp>
      <p:sp>
        <p:nvSpPr>
          <p:cNvPr id="3" name="Content Placeholder 2"/>
          <p:cNvSpPr>
            <a:spLocks noGrp="1"/>
          </p:cNvSpPr>
          <p:nvPr>
            <p:ph idx="1"/>
          </p:nvPr>
        </p:nvSpPr>
        <p:spPr/>
        <p:txBody>
          <a:bodyPr>
            <a:normAutofit/>
          </a:bodyPr>
          <a:lstStyle/>
          <a:p>
            <a:pPr lvl="0"/>
            <a:r>
              <a:rPr lang="en-US" sz="2400" dirty="0" smtClean="0"/>
              <a:t>Recent examples of associations in trouble:</a:t>
            </a:r>
          </a:p>
          <a:p>
            <a:pPr lvl="1"/>
            <a:r>
              <a:rPr lang="en-US" sz="2000" dirty="0" smtClean="0"/>
              <a:t>France: endive growers</a:t>
            </a:r>
          </a:p>
          <a:p>
            <a:pPr lvl="1"/>
            <a:r>
              <a:rPr lang="en-US" sz="2000" dirty="0" smtClean="0"/>
              <a:t>Greece: flour producers</a:t>
            </a:r>
          </a:p>
          <a:p>
            <a:pPr lvl="1"/>
            <a:r>
              <a:rPr lang="en-US" sz="2000" dirty="0" smtClean="0"/>
              <a:t>Italy: pasta manufacturers; notaries/lawyers</a:t>
            </a:r>
          </a:p>
          <a:p>
            <a:pPr lvl="1"/>
            <a:r>
              <a:rPr lang="en-US" sz="2000" dirty="0" smtClean="0"/>
              <a:t>Israel: nursery schools</a:t>
            </a:r>
          </a:p>
          <a:p>
            <a:pPr lvl="1"/>
            <a:r>
              <a:rPr lang="en-US" sz="2000" dirty="0" smtClean="0"/>
              <a:t>Ireland: car dealers</a:t>
            </a:r>
          </a:p>
          <a:p>
            <a:pPr lvl="1"/>
            <a:r>
              <a:rPr lang="en-US" sz="2000" dirty="0"/>
              <a:t>Spain: press photographers; natural gas companies</a:t>
            </a:r>
          </a:p>
          <a:p>
            <a:pPr lvl="1"/>
            <a:r>
              <a:rPr lang="en-US" sz="2000" dirty="0" smtClean="0"/>
              <a:t>U.K.: dentists</a:t>
            </a:r>
          </a:p>
          <a:p>
            <a:pPr lvl="1"/>
            <a:r>
              <a:rPr lang="en-US" sz="2000" dirty="0"/>
              <a:t>U.S</a:t>
            </a:r>
            <a:r>
              <a:rPr lang="en-US" sz="2000" dirty="0" smtClean="0"/>
              <a:t>.: </a:t>
            </a:r>
            <a:r>
              <a:rPr lang="en-US" sz="2000" dirty="0"/>
              <a:t>egg/potato producers; ductile pipe </a:t>
            </a:r>
            <a:r>
              <a:rPr lang="en-US" sz="2000" dirty="0" smtClean="0"/>
              <a:t>manufacturers</a:t>
            </a:r>
            <a:endParaRPr lang="en-US" sz="2000" dirty="0"/>
          </a:p>
          <a:p>
            <a:pPr marL="0" indent="0">
              <a:buNone/>
            </a:pPr>
            <a:r>
              <a:rPr lang="en-US" sz="2400" dirty="0" smtClean="0">
                <a:cs typeface="Arial" charset="0"/>
              </a:rPr>
              <a:t>	</a:t>
            </a:r>
            <a:endParaRPr lang="en-CA" sz="2400" dirty="0"/>
          </a:p>
        </p:txBody>
      </p:sp>
      <p:sp>
        <p:nvSpPr>
          <p:cNvPr id="4" name="Slide Number Placeholder 3"/>
          <p:cNvSpPr>
            <a:spLocks noGrp="1"/>
          </p:cNvSpPr>
          <p:nvPr>
            <p:ph type="sldNum" sz="quarter" idx="12"/>
          </p:nvPr>
        </p:nvSpPr>
        <p:spPr/>
        <p:txBody>
          <a:bodyPr/>
          <a:lstStyle/>
          <a:p>
            <a:fld id="{FDD44C28-020E-4043-ABD6-88967BA45F22}" type="slidenum">
              <a:rPr lang="en-CA" smtClean="0"/>
              <a:pPr/>
              <a:t>9</a:t>
            </a:fld>
            <a:endParaRPr lang="en-CA" dirty="0"/>
          </a:p>
        </p:txBody>
      </p:sp>
    </p:spTree>
    <p:extLst>
      <p:ext uri="{BB962C8B-B14F-4D97-AF65-F5344CB8AC3E}">
        <p14:creationId xmlns:p14="http://schemas.microsoft.com/office/powerpoint/2010/main" val="936188767"/>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968</TotalTime>
  <Words>3136</Words>
  <Application>Microsoft Macintosh PowerPoint</Application>
  <PresentationFormat>On-screen Show (4:3)</PresentationFormat>
  <Paragraphs>291</Paragraphs>
  <Slides>45</Slides>
  <Notes>0</Notes>
  <HiddenSlides>0</HiddenSlides>
  <MMClips>0</MMClips>
  <ScaleCrop>false</ScaleCrop>
  <HeadingPairs>
    <vt:vector size="4" baseType="variant">
      <vt:variant>
        <vt:lpstr>Theme</vt:lpstr>
      </vt:variant>
      <vt:variant>
        <vt:i4>3</vt:i4>
      </vt:variant>
      <vt:variant>
        <vt:lpstr>Slide Titles</vt:lpstr>
      </vt:variant>
      <vt:variant>
        <vt:i4>45</vt:i4>
      </vt:variant>
    </vt:vector>
  </HeadingPairs>
  <TitlesOfParts>
    <vt:vector size="48" baseType="lpstr">
      <vt:lpstr>Office Theme</vt:lpstr>
      <vt:lpstr>Custom Design</vt:lpstr>
      <vt:lpstr>1_Custom Design</vt:lpstr>
      <vt:lpstr> Competition Law and Associations in Canada Thursday, November 1, 2012 (1:30 – 3:00) </vt:lpstr>
      <vt:lpstr>Steve Szentesi (604.601.2047/www.competitionlawcanada.com)</vt:lpstr>
      <vt:lpstr>Mark Katz (416.863.5578/mkatz@dwpv.com)</vt:lpstr>
      <vt:lpstr>Agenda</vt:lpstr>
      <vt:lpstr>OVERVIEW</vt:lpstr>
      <vt:lpstr>Trade Associations Under Scrutiny</vt:lpstr>
      <vt:lpstr>Trade Associations Under Scrutiny</vt:lpstr>
      <vt:lpstr>Trade Associations Under Scrutiny</vt:lpstr>
      <vt:lpstr>Trade Associations Under Scrutiny</vt:lpstr>
      <vt:lpstr>Trade Associations Under Scrutiny</vt:lpstr>
      <vt:lpstr>Recent Bureau Statements</vt:lpstr>
      <vt:lpstr>Recent Bureau Statements</vt:lpstr>
      <vt:lpstr>The Competition Act</vt:lpstr>
      <vt:lpstr>The Competition Act</vt:lpstr>
      <vt:lpstr>SPECIFIC ISSUES</vt:lpstr>
      <vt:lpstr>Hard Core Conduct</vt:lpstr>
      <vt:lpstr>Hard Core Conduct (cont'd)</vt:lpstr>
      <vt:lpstr>Hard Core Conduct (cont'd)</vt:lpstr>
      <vt:lpstr>Hard Core Conduct (cont'd)</vt:lpstr>
      <vt:lpstr>Hard Core Conduct (cont'd)</vt:lpstr>
      <vt:lpstr>Fee Schedules &amp; Compensation</vt:lpstr>
      <vt:lpstr>Fee Schedules &amp; Compensation – Mandatory Fee Schedules</vt:lpstr>
      <vt:lpstr>Fee Schedules &amp; Compensation –Fee Schedules</vt:lpstr>
      <vt:lpstr>Fee Schedules &amp; Compensation – Joint Negotiations</vt:lpstr>
      <vt:lpstr>Joint Negotiations (cont’d)</vt:lpstr>
      <vt:lpstr>CASE STUDY 1</vt:lpstr>
      <vt:lpstr>CASE STUDY 2</vt:lpstr>
      <vt:lpstr>Data Collection  and Information Exchanges</vt:lpstr>
      <vt:lpstr>Data Collection and Information Exchanges (cont'd)</vt:lpstr>
      <vt:lpstr>Data Collection and Information Exchanges (cont'd)</vt:lpstr>
      <vt:lpstr>CASE STUDY 3</vt:lpstr>
      <vt:lpstr>Association Membership</vt:lpstr>
      <vt:lpstr>Association Membership (cont'd)</vt:lpstr>
      <vt:lpstr>Association Membership (cont'd)</vt:lpstr>
      <vt:lpstr>Other Risk Areas</vt:lpstr>
      <vt:lpstr>CASE STUDY 4</vt:lpstr>
      <vt:lpstr>CASE STUDY 4 (cont'd)</vt:lpstr>
      <vt:lpstr>CASE STUDY 5</vt:lpstr>
      <vt:lpstr>CASE STUDY 6</vt:lpstr>
      <vt:lpstr>BOTTOM LINE</vt:lpstr>
      <vt:lpstr>Bottom Line</vt:lpstr>
      <vt:lpstr>Bottom Line (cont'd)</vt:lpstr>
      <vt:lpstr>Bottom Line (cont'd)</vt:lpstr>
      <vt:lpstr>Contact</vt:lpstr>
      <vt:lpstr> Competition Law and Associations in Canada Thursday, November 1, 2012 (1:30 – 3:00) </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Ben</dc:creator>
  <cp:lastModifiedBy>MacUser</cp:lastModifiedBy>
  <cp:revision>33</cp:revision>
  <cp:lastPrinted>2012-10-27T18:24:25Z</cp:lastPrinted>
  <dcterms:created xsi:type="dcterms:W3CDTF">2012-10-30T14:14:01Z</dcterms:created>
  <dcterms:modified xsi:type="dcterms:W3CDTF">2012-11-09T20:54:07Z</dcterms:modified>
</cp:coreProperties>
</file>